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image23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sldIdLst>
    <p:sldId id="1024" r:id="rId3"/>
    <p:sldId id="1306" r:id="rId4"/>
    <p:sldId id="1037" r:id="rId6"/>
    <p:sldId id="1232" r:id="rId7"/>
    <p:sldId id="1233" r:id="rId8"/>
    <p:sldId id="1286" r:id="rId9"/>
    <p:sldId id="1288" r:id="rId10"/>
    <p:sldId id="1289" r:id="rId11"/>
    <p:sldId id="1290" r:id="rId12"/>
    <p:sldId id="1291" r:id="rId13"/>
    <p:sldId id="1303" r:id="rId14"/>
    <p:sldId id="1292" r:id="rId15"/>
    <p:sldId id="1248" r:id="rId16"/>
    <p:sldId id="1293" r:id="rId17"/>
    <p:sldId id="1305" r:id="rId18"/>
    <p:sldId id="1295" r:id="rId19"/>
    <p:sldId id="1296" r:id="rId20"/>
    <p:sldId id="1307" r:id="rId21"/>
    <p:sldId id="1297" r:id="rId22"/>
    <p:sldId id="1298" r:id="rId23"/>
    <p:sldId id="1299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00"/>
    <a:srgbClr val="009900"/>
    <a:srgbClr val="006600"/>
    <a:srgbClr val="FF6600"/>
    <a:srgbClr val="0000FF"/>
    <a:srgbClr val="FFFFFF"/>
    <a:srgbClr val="3333FF"/>
    <a:srgbClr val="FF33CC"/>
    <a:srgbClr val="FF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11" autoAdjust="0"/>
    <p:restoredTop sz="91462" autoAdjust="0"/>
  </p:normalViewPr>
  <p:slideViewPr>
    <p:cSldViewPr showGuides="1">
      <p:cViewPr>
        <p:scale>
          <a:sx n="74" d="100"/>
          <a:sy n="74" d="100"/>
        </p:scale>
        <p:origin x="-564" y="-7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682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7" Type="http://schemas.openxmlformats.org/officeDocument/2006/relationships/tableStyles" Target="tableStyles.xml"/><Relationship Id="rId26" Type="http://schemas.openxmlformats.org/officeDocument/2006/relationships/viewProps" Target="viewProps.xml"/><Relationship Id="rId25" Type="http://schemas.openxmlformats.org/officeDocument/2006/relationships/presProps" Target="presProps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DAED22-7A29-4A9E-B8EC-A32B4889A174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715DA6-C5A1-4164-8FBC-E4B0D1B4BE12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715DA6-C5A1-4164-8FBC-E4B0D1B4BE12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715DA6-C5A1-4164-8FBC-E4B0D1B4BE12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715DA6-C5A1-4164-8FBC-E4B0D1B4BE12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715DA6-C5A1-4164-8FBC-E4B0D1B4BE12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81DF2-B961-4A43-8B93-FE9979AA9AC1}" type="slidenum">
              <a:rPr lang="en-US" altLang="en-US" smtClean="0"/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81DF2-B961-4A43-8B93-FE9979AA9AC1}" type="slidenum">
              <a:rPr lang="en-US" altLang="en-US" smtClean="0"/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81DF2-B961-4A43-8B93-FE9979AA9AC1}" type="slidenum">
              <a:rPr lang="en-US" altLang="en-US" smtClean="0"/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81DF2-B961-4A43-8B93-FE9979AA9AC1}" type="slidenum">
              <a:rPr lang="en-US" altLang="en-US" smtClean="0"/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81DF2-B961-4A43-8B93-FE9979AA9AC1}" type="slidenum">
              <a:rPr lang="en-US" altLang="en-US" smtClean="0"/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81DF2-B961-4A43-8B93-FE9979AA9AC1}" type="slidenum">
              <a:rPr lang="en-US" altLang="en-US" smtClean="0"/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81DF2-B961-4A43-8B93-FE9979AA9AC1}" type="slidenum">
              <a:rPr lang="en-US" altLang="en-US" smtClean="0"/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81DF2-B961-4A43-8B93-FE9979AA9AC1}" type="slidenum">
              <a:rPr lang="en-US" altLang="en-US" smtClean="0"/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81DF2-B961-4A43-8B93-FE9979AA9AC1}" type="slidenum">
              <a:rPr lang="en-US" altLang="en-US" smtClean="0"/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81DF2-B961-4A43-8B93-FE9979AA9AC1}" type="slidenum">
              <a:rPr lang="en-US" altLang="en-US" smtClean="0"/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81DF2-B961-4A43-8B93-FE9979AA9AC1}" type="slidenum">
              <a:rPr lang="en-US" altLang="en-US" smtClean="0"/>
            </a:fld>
            <a:endParaRPr lang="en-US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581DF2-B961-4A43-8B93-FE9979AA9AC1}" type="slidenum">
              <a:rPr lang="en-US" altLang="en-US" smtClean="0"/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3.svg"/><Relationship Id="rId3" Type="http://schemas.openxmlformats.org/officeDocument/2006/relationships/image" Target="../media/image33.png"/><Relationship Id="rId2" Type="http://schemas.microsoft.com/office/2007/relationships/hdphoto" Target="../media/image19.wdp"/><Relationship Id="rId1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6.jpeg"/><Relationship Id="rId2" Type="http://schemas.microsoft.com/office/2007/relationships/hdphoto" Target="../media/image35.wdp"/><Relationship Id="rId1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microsoft.com/office/2007/relationships/hdphoto" Target="../media/image38.wdp"/><Relationship Id="rId4" Type="http://schemas.openxmlformats.org/officeDocument/2006/relationships/image" Target="../media/image37.png"/><Relationship Id="rId3" Type="http://schemas.openxmlformats.org/officeDocument/2006/relationships/image" Target="../media/image14.png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2.xml"/><Relationship Id="rId4" Type="http://schemas.microsoft.com/office/2007/relationships/hdphoto" Target="../media/image40.wdp"/><Relationship Id="rId3" Type="http://schemas.openxmlformats.org/officeDocument/2006/relationships/image" Target="../media/image39.png"/><Relationship Id="rId2" Type="http://schemas.microsoft.com/office/2007/relationships/hdphoto" Target="../media/image35.wdp"/><Relationship Id="rId1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9" Type="http://schemas.microsoft.com/office/2007/relationships/hdphoto" Target="../media/image47.wdp"/><Relationship Id="rId8" Type="http://schemas.openxmlformats.org/officeDocument/2006/relationships/image" Target="../media/image46.png"/><Relationship Id="rId7" Type="http://schemas.openxmlformats.org/officeDocument/2006/relationships/image" Target="../media/image45.jpeg"/><Relationship Id="rId6" Type="http://schemas.microsoft.com/office/2007/relationships/hdphoto" Target="../media/image44.wdp"/><Relationship Id="rId5" Type="http://schemas.openxmlformats.org/officeDocument/2006/relationships/image" Target="../media/image43.png"/><Relationship Id="rId4" Type="http://schemas.microsoft.com/office/2007/relationships/hdphoto" Target="../media/image42.wdp"/><Relationship Id="rId3" Type="http://schemas.openxmlformats.org/officeDocument/2006/relationships/image" Target="../media/image41.png"/><Relationship Id="rId2" Type="http://schemas.microsoft.com/office/2007/relationships/hdphoto" Target="../media/image19.wdp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48.png"/><Relationship Id="rId1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5.jpeg"/><Relationship Id="rId4" Type="http://schemas.openxmlformats.org/officeDocument/2006/relationships/image" Target="../media/image43.png"/><Relationship Id="rId3" Type="http://schemas.openxmlformats.org/officeDocument/2006/relationships/image" Target="../media/image41.png"/><Relationship Id="rId2" Type="http://schemas.microsoft.com/office/2007/relationships/hdphoto" Target="../media/image19.wdp"/><Relationship Id="rId1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23.svg"/><Relationship Id="rId4" Type="http://schemas.openxmlformats.org/officeDocument/2006/relationships/image" Target="../media/image33.png"/><Relationship Id="rId3" Type="http://schemas.openxmlformats.org/officeDocument/2006/relationships/image" Target="../media/image14.png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23.svg"/><Relationship Id="rId6" Type="http://schemas.openxmlformats.org/officeDocument/2006/relationships/image" Target="../media/image33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Relationship Id="rId3" Type="http://schemas.openxmlformats.org/officeDocument/2006/relationships/image" Target="../media/image14.png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23.svg"/><Relationship Id="rId4" Type="http://schemas.openxmlformats.org/officeDocument/2006/relationships/image" Target="../media/image33.png"/><Relationship Id="rId3" Type="http://schemas.openxmlformats.org/officeDocument/2006/relationships/image" Target="../media/image14.png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23.svg"/><Relationship Id="rId4" Type="http://schemas.openxmlformats.org/officeDocument/2006/relationships/image" Target="../media/image33.png"/><Relationship Id="rId3" Type="http://schemas.openxmlformats.org/officeDocument/2006/relationships/image" Target="../media/image14.png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microsoft.com/office/2007/relationships/hdphoto" Target="../media/image9.wdp"/><Relationship Id="rId7" Type="http://schemas.openxmlformats.org/officeDocument/2006/relationships/image" Target="../media/image8.png"/><Relationship Id="rId6" Type="http://schemas.microsoft.com/office/2007/relationships/hdphoto" Target="../media/image7.wdp"/><Relationship Id="rId5" Type="http://schemas.openxmlformats.org/officeDocument/2006/relationships/image" Target="../media/image6.png"/><Relationship Id="rId4" Type="http://schemas.microsoft.com/office/2007/relationships/hdphoto" Target="../media/image5.wdp"/><Relationship Id="rId3" Type="http://schemas.openxmlformats.org/officeDocument/2006/relationships/image" Target="../media/image4.png"/><Relationship Id="rId2" Type="http://schemas.microsoft.com/office/2007/relationships/hdphoto" Target="../media/image3.wdp"/><Relationship Id="rId10" Type="http://schemas.openxmlformats.org/officeDocument/2006/relationships/notesSlide" Target="../notesSlides/notesSlide1.xml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.xml"/><Relationship Id="rId7" Type="http://schemas.openxmlformats.org/officeDocument/2006/relationships/slideLayout" Target="../slideLayouts/slideLayout2.xml"/><Relationship Id="rId6" Type="http://schemas.microsoft.com/office/2007/relationships/hdphoto" Target="../media/image52.wdp"/><Relationship Id="rId5" Type="http://schemas.openxmlformats.org/officeDocument/2006/relationships/image" Target="../media/image51.png"/><Relationship Id="rId4" Type="http://schemas.openxmlformats.org/officeDocument/2006/relationships/image" Target="../media/image23.svg"/><Relationship Id="rId3" Type="http://schemas.openxmlformats.org/officeDocument/2006/relationships/image" Target="../media/image33.png"/><Relationship Id="rId2" Type="http://schemas.microsoft.com/office/2007/relationships/hdphoto" Target="../media/image19.wdp"/><Relationship Id="rId1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23.svg"/><Relationship Id="rId7" Type="http://schemas.openxmlformats.org/officeDocument/2006/relationships/image" Target="../media/image33.png"/><Relationship Id="rId6" Type="http://schemas.openxmlformats.org/officeDocument/2006/relationships/image" Target="../media/image56.jpeg"/><Relationship Id="rId5" Type="http://schemas.microsoft.com/office/2007/relationships/hdphoto" Target="../media/image55.wdp"/><Relationship Id="rId4" Type="http://schemas.openxmlformats.org/officeDocument/2006/relationships/image" Target="../media/image54.png"/><Relationship Id="rId3" Type="http://schemas.openxmlformats.org/officeDocument/2006/relationships/image" Target="../media/image53.jpeg"/><Relationship Id="rId2" Type="http://schemas.microsoft.com/office/2007/relationships/hdphoto" Target="../media/image19.wdp"/><Relationship Id="rId1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microsoft.com/office/2007/relationships/hdphoto" Target="../media/image13.wdp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4.png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4.png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jpeg"/><Relationship Id="rId3" Type="http://schemas.openxmlformats.org/officeDocument/2006/relationships/image" Target="../media/image20.jpeg"/><Relationship Id="rId2" Type="http://schemas.microsoft.com/office/2007/relationships/hdphoto" Target="../media/image19.wdp"/><Relationship Id="rId1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4.png"/><Relationship Id="rId3" Type="http://schemas.openxmlformats.org/officeDocument/2006/relationships/image" Target="../media/image14.png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microsoft.com/office/2007/relationships/hdphoto" Target="../media/image28.wdp"/><Relationship Id="rId6" Type="http://schemas.openxmlformats.org/officeDocument/2006/relationships/image" Target="../media/image27.png"/><Relationship Id="rId5" Type="http://schemas.microsoft.com/office/2007/relationships/hdphoto" Target="../media/image26.wdp"/><Relationship Id="rId4" Type="http://schemas.openxmlformats.org/officeDocument/2006/relationships/image" Target="../media/image25.png"/><Relationship Id="rId3" Type="http://schemas.openxmlformats.org/officeDocument/2006/relationships/image" Target="../media/image14.png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microsoft.com/office/2007/relationships/hdphoto" Target="../media/image32.wdp"/><Relationship Id="rId6" Type="http://schemas.openxmlformats.org/officeDocument/2006/relationships/image" Target="../media/image31.png"/><Relationship Id="rId5" Type="http://schemas.microsoft.com/office/2007/relationships/hdphoto" Target="../media/image30.wdp"/><Relationship Id="rId4" Type="http://schemas.openxmlformats.org/officeDocument/2006/relationships/image" Target="../media/image29.png"/><Relationship Id="rId3" Type="http://schemas.openxmlformats.org/officeDocument/2006/relationships/image" Target="../media/image14.png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233477" cy="6858000"/>
          </a:xfrm>
          <a:prstGeom prst="rect">
            <a:avLst/>
          </a:prstGeom>
        </p:spPr>
      </p:pic>
      <p:sp>
        <p:nvSpPr>
          <p:cNvPr id="14" name="Rectangle 8"/>
          <p:cNvSpPr>
            <a:spLocks noChangeArrowheads="1"/>
          </p:cNvSpPr>
          <p:nvPr/>
        </p:nvSpPr>
        <p:spPr bwMode="auto">
          <a:xfrm>
            <a:off x="0" y="2895600"/>
            <a:ext cx="12192000" cy="853627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noFill/>
          </a:ln>
        </p:spPr>
        <p:txBody>
          <a:bodyPr wrap="none" lIns="90000" tIns="46800" rIns="90000" bIns="46800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5" name="TextBox 10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143000" y="2889208"/>
            <a:ext cx="10772539" cy="749141"/>
          </a:xfrm>
          <a:prstGeom prst="roundRect">
            <a:avLst>
              <a:gd name="adj" fmla="val 1666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wrap="squar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en-US" altLang="en-US" sz="3800" b="1">
                <a:solidFill>
                  <a:srgbClr val="7030A0"/>
                </a:solidFill>
                <a:ea typeface="MS PGothic" panose="020B0600070205080204" pitchFamily="50" charset="-128"/>
              </a:rPr>
              <a:t>Độ dịch chuyển và quãng đường đi được</a:t>
            </a:r>
            <a:endParaRPr lang="en-US" altLang="en-US" sz="3800" b="1">
              <a:solidFill>
                <a:srgbClr val="7030A0"/>
              </a:solidFill>
            </a:endParaRPr>
          </a:p>
        </p:txBody>
      </p:sp>
      <p:sp>
        <p:nvSpPr>
          <p:cNvPr id="16" name="TextBox 11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-304800" y="2902061"/>
            <a:ext cx="2067910" cy="646986"/>
          </a:xfrm>
          <a:prstGeom prst="roundRect">
            <a:avLst>
              <a:gd name="adj" fmla="val 1666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wrap="squar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3200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Bài 4:</a:t>
            </a:r>
            <a:endParaRPr lang="en-US" altLang="en-US" sz="3200" b="1" i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56"/>
          <p:cNvGrpSpPr/>
          <p:nvPr/>
        </p:nvGrpSpPr>
        <p:grpSpPr>
          <a:xfrm>
            <a:off x="4718423" y="126868"/>
            <a:ext cx="2590800" cy="531988"/>
            <a:chOff x="2193" y="0"/>
            <a:chExt cx="2245706" cy="1239104"/>
          </a:xfrm>
          <a:solidFill>
            <a:srgbClr val="002060"/>
          </a:solidFill>
          <a:scene3d>
            <a:camera prst="orthographicFront"/>
            <a:lightRig rig="threePt" dir="t">
              <a:rot lat="0" lon="0" rev="7500000"/>
            </a:lightRig>
          </a:scene3d>
        </p:grpSpPr>
        <p:sp>
          <p:nvSpPr>
            <p:cNvPr id="24" name="Rounded Rectangle 57"/>
            <p:cNvSpPr/>
            <p:nvPr/>
          </p:nvSpPr>
          <p:spPr>
            <a:xfrm>
              <a:off x="2193" y="0"/>
              <a:ext cx="2245706" cy="1239104"/>
            </a:xfrm>
            <a:prstGeom prst="roundRect">
              <a:avLst/>
            </a:prstGeom>
            <a:grpFill/>
            <a:sp3d prstMaterial="plastic">
              <a:bevelT w="127000" h="25400" prst="relaxedInset"/>
            </a:sp3d>
          </p:spPr>
          <p:style>
            <a:lnRef idx="0">
              <a:schemeClr val="lt2">
                <a:hueOff val="0"/>
                <a:satOff val="0"/>
                <a:lumOff val="0"/>
                <a:alphaOff val="0"/>
              </a:schemeClr>
            </a:lnRef>
            <a:fillRef idx="3">
              <a:schemeClr val="dk2">
                <a:hueOff val="0"/>
                <a:satOff val="0"/>
                <a:lumOff val="0"/>
                <a:alphaOff val="0"/>
              </a:schemeClr>
            </a:fillRef>
            <a:effectRef idx="2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5" name="Rounded Rectangle 4"/>
            <p:cNvSpPr/>
            <p:nvPr/>
          </p:nvSpPr>
          <p:spPr>
            <a:xfrm>
              <a:off x="77334" y="60488"/>
              <a:ext cx="2124730" cy="1118127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1920" tIns="60960" rIns="121920" bIns="60960" numCol="1" spcCol="1270" anchor="ctr" anchorCtr="0">
              <a:noAutofit/>
            </a:bodyPr>
            <a:lstStyle/>
            <a:p>
              <a:pPr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600" b="1">
                  <a:latin typeface="Arial" panose="020B0604020202020204" pitchFamily="34" charset="0"/>
                  <a:cs typeface="Arial" panose="020B0604020202020204" pitchFamily="34" charset="0"/>
                </a:rPr>
                <a:t>Câu hỏi</a:t>
              </a:r>
              <a:endParaRPr lang="en-US" sz="26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6" name="Rectangle: Rounded Corners 25"/>
          <p:cNvSpPr/>
          <p:nvPr/>
        </p:nvSpPr>
        <p:spPr>
          <a:xfrm>
            <a:off x="776074" y="774376"/>
            <a:ext cx="10972800" cy="714800"/>
          </a:xfrm>
          <a:prstGeom prst="roundRect">
            <a:avLst>
              <a:gd name="adj" fmla="val 8564"/>
            </a:avLst>
          </a:prstGeom>
          <a:solidFill>
            <a:schemeClr val="accent5">
              <a:lumMod val="20000"/>
              <a:lumOff val="80000"/>
            </a:schemeClr>
          </a:solidFill>
          <a:ln cmpd="dbl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sp>
        <p:nvSpPr>
          <p:cNvPr id="30" name="Text Box 29"/>
          <p:cNvSpPr txBox="1">
            <a:spLocks noChangeArrowheads="1"/>
          </p:cNvSpPr>
          <p:nvPr/>
        </p:nvSpPr>
        <p:spPr bwMode="auto">
          <a:xfrm>
            <a:off x="880049" y="902379"/>
            <a:ext cx="10431902" cy="5078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0" marR="0" algn="ctr">
              <a:spcBef>
                <a:spcPts val="0"/>
              </a:spcBef>
            </a:pPr>
            <a:r>
              <a:rPr lang="en-US" sz="270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Hãy xác định các độ dịch chuyển mô tả ở hình trong toạ độ địa lí.</a:t>
            </a:r>
            <a:endParaRPr lang="en-US" sz="27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grpSp>
        <p:nvGrpSpPr>
          <p:cNvPr id="32" name="Group 31"/>
          <p:cNvGrpSpPr/>
          <p:nvPr/>
        </p:nvGrpSpPr>
        <p:grpSpPr>
          <a:xfrm>
            <a:off x="523655" y="427780"/>
            <a:ext cx="629089" cy="639020"/>
            <a:chOff x="493574" y="321685"/>
            <a:chExt cx="755550" cy="790692"/>
          </a:xfrm>
        </p:grpSpPr>
        <p:sp>
          <p:nvSpPr>
            <p:cNvPr id="33" name="Oval 32"/>
            <p:cNvSpPr/>
            <p:nvPr/>
          </p:nvSpPr>
          <p:spPr>
            <a:xfrm>
              <a:off x="504123" y="333892"/>
              <a:ext cx="644399" cy="6596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4" name="Picture 33" descr="Icon&#10;&#10;Description automatically generated"/>
            <p:cNvPicPr>
              <a:picLocks noChangeAspect="1"/>
            </p:cNvPicPr>
            <p:nvPr/>
          </p:nvPicPr>
          <p:blipFill>
            <a:blip r:embed="rId1" cstate="print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ackgroundRemoval t="7000" b="90000" l="7442" r="90349">
                          <a14:foregroundMark x1="7558" y1="39556" x2="7558" y2="39556"/>
                          <a14:foregroundMark x1="46744" y1="8556" x2="46744" y2="8556"/>
                          <a14:foregroundMark x1="49302" y1="7000" x2="49302" y2="7000"/>
                          <a14:foregroundMark x1="90349" y1="44333" x2="90349" y2="443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3574" y="321685"/>
              <a:ext cx="755550" cy="790692"/>
            </a:xfrm>
            <a:prstGeom prst="rect">
              <a:avLst/>
            </a:prstGeom>
          </p:spPr>
        </p:pic>
      </p:grpSp>
      <p:grpSp>
        <p:nvGrpSpPr>
          <p:cNvPr id="11" name="Group 10"/>
          <p:cNvGrpSpPr/>
          <p:nvPr/>
        </p:nvGrpSpPr>
        <p:grpSpPr>
          <a:xfrm>
            <a:off x="3048000" y="1904039"/>
            <a:ext cx="5424868" cy="3875414"/>
            <a:chOff x="6762835" y="2536181"/>
            <a:chExt cx="5424868" cy="3875414"/>
          </a:xfrm>
        </p:grpSpPr>
        <p:grpSp>
          <p:nvGrpSpPr>
            <p:cNvPr id="16" name="Group 15"/>
            <p:cNvGrpSpPr/>
            <p:nvPr/>
          </p:nvGrpSpPr>
          <p:grpSpPr>
            <a:xfrm>
              <a:off x="6762835" y="2536181"/>
              <a:ext cx="5424868" cy="3875414"/>
              <a:chOff x="6727392" y="2578261"/>
              <a:chExt cx="5424868" cy="3875414"/>
            </a:xfrm>
          </p:grpSpPr>
          <p:cxnSp>
            <p:nvCxnSpPr>
              <p:cNvPr id="17" name="Straight Arrow Connector 16"/>
              <p:cNvCxnSpPr/>
              <p:nvPr/>
            </p:nvCxnSpPr>
            <p:spPr>
              <a:xfrm>
                <a:off x="8703888" y="2657604"/>
                <a:ext cx="0" cy="3796071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/>
              <p:cNvCxnSpPr/>
              <p:nvPr/>
            </p:nvCxnSpPr>
            <p:spPr>
              <a:xfrm flipH="1" flipV="1">
                <a:off x="7105739" y="5070729"/>
                <a:ext cx="4746018" cy="46032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TextBox 19"/>
              <p:cNvSpPr txBox="1"/>
              <p:nvPr/>
            </p:nvSpPr>
            <p:spPr>
              <a:xfrm>
                <a:off x="9892070" y="3155516"/>
                <a:ext cx="619106" cy="4770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500"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d</a:t>
                </a:r>
                <a:r>
                  <a:rPr lang="en-US" sz="2500" baseline="-25000"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endParaRPr lang="en-US" sz="2500" baseline="-25000"/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7727212" y="2578261"/>
                <a:ext cx="952329" cy="4770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500"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d</a:t>
                </a:r>
                <a:r>
                  <a:rPr lang="en-US" sz="2500" baseline="-25000"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endParaRPr lang="en-US" sz="2500" baseline="-25000"/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7953279" y="5058696"/>
                <a:ext cx="952329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3000">
                    <a:latin typeface="Arial" panose="020B0604020202020204" pitchFamily="34" charset="0"/>
                    <a:cs typeface="Times New Roman" panose="02020603050405020304" pitchFamily="18" charset="0"/>
                  </a:rPr>
                  <a:t>0</a:t>
                </a:r>
                <a:endParaRPr lang="en-US" sz="3000"/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11199931" y="5193179"/>
                <a:ext cx="952329" cy="4770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500">
                    <a:latin typeface="Arial" panose="020B0604020202020204" pitchFamily="34" charset="0"/>
                    <a:cs typeface="Times New Roman" panose="02020603050405020304" pitchFamily="18" charset="0"/>
                  </a:rPr>
                  <a:t>d</a:t>
                </a:r>
                <a:r>
                  <a:rPr lang="en-US" sz="2500" baseline="-25000">
                    <a:latin typeface="Arial" panose="020B0604020202020204" pitchFamily="34" charset="0"/>
                    <a:cs typeface="Times New Roman" panose="02020603050405020304" pitchFamily="18" charset="0"/>
                  </a:rPr>
                  <a:t>3</a:t>
                </a:r>
                <a:endParaRPr lang="en-US" sz="2500" baseline="-25000"/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6727392" y="5124900"/>
                <a:ext cx="952329" cy="4770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500">
                    <a:latin typeface="Arial" panose="020B0604020202020204" pitchFamily="34" charset="0"/>
                    <a:cs typeface="Times New Roman" panose="02020603050405020304" pitchFamily="18" charset="0"/>
                  </a:rPr>
                  <a:t>d</a:t>
                </a:r>
                <a:r>
                  <a:rPr lang="en-US" sz="2500" baseline="-25000">
                    <a:latin typeface="Arial" panose="020B0604020202020204" pitchFamily="34" charset="0"/>
                    <a:cs typeface="Times New Roman" panose="02020603050405020304" pitchFamily="18" charset="0"/>
                  </a:rPr>
                  <a:t>4</a:t>
                </a:r>
                <a:endParaRPr lang="en-US" sz="2500" baseline="-25000"/>
              </a:p>
            </p:txBody>
          </p:sp>
        </p:grpSp>
        <p:sp>
          <p:nvSpPr>
            <p:cNvPr id="13" name="TextBox 12"/>
            <p:cNvSpPr txBox="1"/>
            <p:nvPr/>
          </p:nvSpPr>
          <p:spPr>
            <a:xfrm>
              <a:off x="9204995" y="4574392"/>
              <a:ext cx="952328" cy="4770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500">
                  <a:latin typeface="Arial" panose="020B060402020202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45</a:t>
              </a:r>
              <a:r>
                <a:rPr lang="en-US" sz="2500" baseline="30000">
                  <a:latin typeface="Arial" panose="020B060402020202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  <a:endParaRPr lang="en-US" sz="2500" baseline="30000"/>
            </a:p>
          </p:txBody>
        </p:sp>
        <p:sp>
          <p:nvSpPr>
            <p:cNvPr id="14" name="Arc 13"/>
            <p:cNvSpPr/>
            <p:nvPr/>
          </p:nvSpPr>
          <p:spPr>
            <a:xfrm>
              <a:off x="8871606" y="4781983"/>
              <a:ext cx="335623" cy="493332"/>
            </a:xfrm>
            <a:prstGeom prst="arc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6931738" y="2054779"/>
            <a:ext cx="1504078" cy="1460956"/>
            <a:chOff x="3860800" y="2711197"/>
            <a:chExt cx="3270114" cy="3831009"/>
          </a:xfrm>
        </p:grpSpPr>
        <p:pic>
          <p:nvPicPr>
            <p:cNvPr id="31" name="Graphic 30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22020" t="16055" r="11467" b="17432"/>
            <a:stretch>
              <a:fillRect/>
            </a:stretch>
          </p:blipFill>
          <p:spPr>
            <a:xfrm>
              <a:off x="4495800" y="3505200"/>
              <a:ext cx="2209800" cy="2209800"/>
            </a:xfrm>
            <a:prstGeom prst="rect">
              <a:avLst/>
            </a:prstGeom>
          </p:spPr>
        </p:pic>
        <p:sp>
          <p:nvSpPr>
            <p:cNvPr id="35" name="TextBox 34"/>
            <p:cNvSpPr txBox="1"/>
            <p:nvPr/>
          </p:nvSpPr>
          <p:spPr>
            <a:xfrm>
              <a:off x="5094434" y="2711197"/>
              <a:ext cx="685799" cy="88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  <a:endParaRPr lang="en-US" sz="1600" b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5226695" y="5654429"/>
              <a:ext cx="685799" cy="88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</a:t>
              </a:r>
              <a:endParaRPr lang="en-US" sz="1600" b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6445115" y="4112995"/>
              <a:ext cx="685799" cy="88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Đ</a:t>
              </a:r>
              <a:endParaRPr lang="en-US" sz="1600" b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3860800" y="4243458"/>
              <a:ext cx="685799" cy="88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</a:t>
              </a:r>
              <a:endParaRPr lang="en-US" sz="1600" b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6" name="Straight Connector 5"/>
          <p:cNvCxnSpPr/>
          <p:nvPr/>
        </p:nvCxnSpPr>
        <p:spPr>
          <a:xfrm>
            <a:off x="6012784" y="4328239"/>
            <a:ext cx="0" cy="2286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7029365" y="4350833"/>
            <a:ext cx="0" cy="2286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5000149" y="3050182"/>
            <a:ext cx="1522082" cy="136912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5702568" y="3659782"/>
            <a:ext cx="129417" cy="16694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2300830" y="5984500"/>
            <a:ext cx="6134986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spcBef>
                <a:spcPts val="0"/>
              </a:spcBef>
            </a:pPr>
            <a:r>
              <a:rPr lang="en-US" sz="2600" b="1" i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Tỉ xích 1 cm ứng với 100 m </a:t>
            </a:r>
            <a:endParaRPr lang="en-US" sz="2600" b="1" i="1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6"/>
          <p:cNvGrpSpPr/>
          <p:nvPr/>
        </p:nvGrpSpPr>
        <p:grpSpPr>
          <a:xfrm>
            <a:off x="4876800" y="153812"/>
            <a:ext cx="2269096" cy="531988"/>
            <a:chOff x="2193" y="0"/>
            <a:chExt cx="2245706" cy="1239104"/>
          </a:xfrm>
          <a:solidFill>
            <a:srgbClr val="002060"/>
          </a:solidFill>
          <a:scene3d>
            <a:camera prst="orthographicFront"/>
            <a:lightRig rig="threePt" dir="t">
              <a:rot lat="0" lon="0" rev="7500000"/>
            </a:lightRig>
          </a:scene3d>
        </p:grpSpPr>
        <p:sp>
          <p:nvSpPr>
            <p:cNvPr id="7" name="Rounded Rectangle 57"/>
            <p:cNvSpPr/>
            <p:nvPr/>
          </p:nvSpPr>
          <p:spPr>
            <a:xfrm>
              <a:off x="2193" y="0"/>
              <a:ext cx="2245706" cy="1239104"/>
            </a:xfrm>
            <a:prstGeom prst="roundRect">
              <a:avLst/>
            </a:prstGeom>
            <a:grpFill/>
            <a:sp3d prstMaterial="plastic">
              <a:bevelT w="127000" h="25400" prst="relaxedInset"/>
            </a:sp3d>
          </p:spPr>
          <p:style>
            <a:lnRef idx="0">
              <a:schemeClr val="lt2">
                <a:hueOff val="0"/>
                <a:satOff val="0"/>
                <a:lumOff val="0"/>
                <a:alphaOff val="0"/>
              </a:schemeClr>
            </a:lnRef>
            <a:fillRef idx="3">
              <a:schemeClr val="dk2">
                <a:hueOff val="0"/>
                <a:satOff val="0"/>
                <a:lumOff val="0"/>
                <a:alphaOff val="0"/>
              </a:schemeClr>
            </a:fillRef>
            <a:effectRef idx="2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" name="Rounded Rectangle 4"/>
            <p:cNvSpPr/>
            <p:nvPr/>
          </p:nvSpPr>
          <p:spPr>
            <a:xfrm>
              <a:off x="77334" y="60488"/>
              <a:ext cx="2124730" cy="1118127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1920" tIns="60960" rIns="121920" bIns="60960" numCol="1" spcCol="1270" anchor="ctr" anchorCtr="0">
              <a:noAutofit/>
            </a:bodyPr>
            <a:lstStyle/>
            <a:p>
              <a:pPr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600" b="1">
                  <a:latin typeface="Arial" panose="020B0604020202020204" pitchFamily="34" charset="0"/>
                  <a:cs typeface="Arial" panose="020B0604020202020204" pitchFamily="34" charset="0"/>
                </a:rPr>
                <a:t>Hoạt động</a:t>
              </a:r>
              <a:endParaRPr lang="en-US" sz="26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1" name="Rectangle: Rounded Corners 10"/>
          <p:cNvSpPr/>
          <p:nvPr/>
        </p:nvSpPr>
        <p:spPr>
          <a:xfrm>
            <a:off x="573132" y="762361"/>
            <a:ext cx="11275469" cy="941951"/>
          </a:xfrm>
          <a:prstGeom prst="roundRect">
            <a:avLst>
              <a:gd name="adj" fmla="val 8564"/>
            </a:avLst>
          </a:prstGeom>
          <a:solidFill>
            <a:schemeClr val="accent5">
              <a:lumMod val="20000"/>
              <a:lumOff val="80000"/>
            </a:schemeClr>
          </a:solidFill>
          <a:ln cmpd="dbl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sp>
        <p:nvSpPr>
          <p:cNvPr id="12" name="Text Box 29"/>
          <p:cNvSpPr txBox="1">
            <a:spLocks noChangeArrowheads="1"/>
          </p:cNvSpPr>
          <p:nvPr/>
        </p:nvSpPr>
        <p:spPr bwMode="auto">
          <a:xfrm>
            <a:off x="837247" y="842538"/>
            <a:ext cx="10784784" cy="861774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pPr marL="0" marR="0" algn="ctr">
              <a:spcBef>
                <a:spcPts val="0"/>
              </a:spcBef>
            </a:pPr>
            <a:r>
              <a:rPr lang="en-US" sz="250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Một ô tô đi từ điểm A đến điểm B như hình. Hãy cho biết đâu là độ dịch chuyển và đâu là quãng đường đi được</a:t>
            </a:r>
            <a:endParaRPr lang="en-US" sz="25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20" name="Oval 19"/>
          <p:cNvSpPr/>
          <p:nvPr/>
        </p:nvSpPr>
        <p:spPr>
          <a:xfrm>
            <a:off x="379575" y="556137"/>
            <a:ext cx="518742" cy="492626"/>
          </a:xfrm>
          <a:prstGeom prst="ellipse">
            <a:avLst/>
          </a:prstGeom>
          <a:solidFill>
            <a:schemeClr val="bg1"/>
          </a:solidFill>
          <a:ln cmpd="thickThin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ackgroundRemoval t="2227" b="89879" l="9494" r="98101">
                        <a14:foregroundMark x1="42405" y1="8097" x2="42405" y2="8097"/>
                        <a14:foregroundMark x1="54747" y1="5061" x2="54747" y2="5061"/>
                        <a14:foregroundMark x1="53481" y1="2227" x2="53481" y2="2227"/>
                        <a14:foregroundMark x1="92089" y1="39271" x2="92089" y2="39271"/>
                        <a14:foregroundMark x1="98101" y1="36437" x2="98101" y2="3643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-16970" b="22269"/>
          <a:stretch>
            <a:fillRect/>
          </a:stretch>
        </p:blipFill>
        <p:spPr>
          <a:xfrm flipH="1">
            <a:off x="398806" y="556137"/>
            <a:ext cx="480281" cy="442625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1371600" y="1837295"/>
            <a:ext cx="9665881" cy="4866893"/>
            <a:chOff x="104081" y="434578"/>
            <a:chExt cx="12110956" cy="6437277"/>
          </a:xfrm>
        </p:grpSpPr>
        <p:pic>
          <p:nvPicPr>
            <p:cNvPr id="14" name="Picture 13" descr="A picture containing tree, outdoor, forest&#10;&#10;Description automatically generated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83" t="8887" r="-373" b="20571"/>
            <a:stretch>
              <a:fillRect/>
            </a:stretch>
          </p:blipFill>
          <p:spPr>
            <a:xfrm>
              <a:off x="104081" y="434578"/>
              <a:ext cx="12110956" cy="6437277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15" name="Freeform: Shape 14"/>
            <p:cNvSpPr/>
            <p:nvPr/>
          </p:nvSpPr>
          <p:spPr>
            <a:xfrm>
              <a:off x="5257800" y="4191000"/>
              <a:ext cx="5410201" cy="762000"/>
            </a:xfrm>
            <a:custGeom>
              <a:avLst/>
              <a:gdLst>
                <a:gd name="connsiteX0" fmla="*/ 5475767 w 5475767"/>
                <a:gd name="connsiteY0" fmla="*/ 818707 h 885324"/>
                <a:gd name="connsiteX1" fmla="*/ 4423144 w 5475767"/>
                <a:gd name="connsiteY1" fmla="*/ 861237 h 885324"/>
                <a:gd name="connsiteX2" fmla="*/ 3051544 w 5475767"/>
                <a:gd name="connsiteY2" fmla="*/ 871870 h 885324"/>
                <a:gd name="connsiteX3" fmla="*/ 1594883 w 5475767"/>
                <a:gd name="connsiteY3" fmla="*/ 669851 h 885324"/>
                <a:gd name="connsiteX4" fmla="*/ 0 w 5475767"/>
                <a:gd name="connsiteY4" fmla="*/ 0 h 885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75767" h="885324">
                  <a:moveTo>
                    <a:pt x="5475767" y="818707"/>
                  </a:moveTo>
                  <a:cubicBezTo>
                    <a:pt x="5151474" y="835542"/>
                    <a:pt x="4827181" y="852377"/>
                    <a:pt x="4423144" y="861237"/>
                  </a:cubicBezTo>
                  <a:cubicBezTo>
                    <a:pt x="4019107" y="870097"/>
                    <a:pt x="3522921" y="903768"/>
                    <a:pt x="3051544" y="871870"/>
                  </a:cubicBezTo>
                  <a:cubicBezTo>
                    <a:pt x="2580167" y="839972"/>
                    <a:pt x="2103473" y="815163"/>
                    <a:pt x="1594883" y="669851"/>
                  </a:cubicBezTo>
                  <a:cubicBezTo>
                    <a:pt x="1086293" y="524539"/>
                    <a:pt x="543146" y="262269"/>
                    <a:pt x="0" y="0"/>
                  </a:cubicBezTo>
                </a:path>
              </a:pathLst>
            </a:custGeom>
            <a:noFill/>
            <a:ln w="28575">
              <a:solidFill>
                <a:schemeClr val="bg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 flipH="1" flipV="1">
              <a:off x="5105399" y="4114800"/>
              <a:ext cx="5562602" cy="762000"/>
            </a:xfrm>
            <a:prstGeom prst="straightConnector1">
              <a:avLst/>
            </a:prstGeom>
            <a:ln w="28575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/>
          <p:cNvSpPr txBox="1"/>
          <p:nvPr/>
        </p:nvSpPr>
        <p:spPr>
          <a:xfrm>
            <a:off x="9829800" y="5258495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A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377381" y="4183898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B</a:t>
            </a:r>
            <a:endParaRPr lang="en-US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-76200" y="65599"/>
            <a:ext cx="10134599" cy="541687"/>
            <a:chOff x="74035" y="2231322"/>
            <a:chExt cx="10071805" cy="756154"/>
          </a:xfrm>
        </p:grpSpPr>
        <p:grpSp>
          <p:nvGrpSpPr>
            <p:cNvPr id="5" name="Group 70"/>
            <p:cNvGrpSpPr/>
            <p:nvPr/>
          </p:nvGrpSpPr>
          <p:grpSpPr bwMode="auto">
            <a:xfrm>
              <a:off x="330531" y="2267004"/>
              <a:ext cx="9815309" cy="708275"/>
              <a:chOff x="587623" y="3377549"/>
              <a:chExt cx="5054426" cy="1364238"/>
            </a:xfrm>
          </p:grpSpPr>
          <p:pic>
            <p:nvPicPr>
              <p:cNvPr id="8" name="Picture 8" descr="empty-green-rectangle"/>
              <p:cNvPicPr>
                <a:picLocks noChangeAspect="1" noChangeArrowheads="1"/>
              </p:cNvPicPr>
              <p:nvPr/>
            </p:nvPicPr>
            <p:blipFill>
              <a:blip r:embed="rId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7623" y="3377549"/>
                <a:ext cx="5054426" cy="13642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9" name="Picture 9" descr="green-top-faded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6200000">
                <a:off x="205129" y="3887447"/>
                <a:ext cx="1273934" cy="3960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6" name="TextBox 5"/>
            <p:cNvSpPr txBox="1"/>
            <p:nvPr/>
          </p:nvSpPr>
          <p:spPr bwMode="auto">
            <a:xfrm>
              <a:off x="74035" y="2267003"/>
              <a:ext cx="1501326" cy="68741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sz="260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chemeClr val="tx1"/>
                  </a:solidFill>
                  <a:effectLst>
                    <a:glow rad="101600">
                      <a:schemeClr val="accent4">
                        <a:satMod val="175000"/>
                        <a:alpha val="40000"/>
                      </a:schemeClr>
                    </a:glow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III</a:t>
              </a:r>
              <a:endParaRPr lang="en-US" sz="26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tx1"/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Rectangle 1026060"/>
            <p:cNvSpPr>
              <a:spLocks noChangeArrowheads="1"/>
            </p:cNvSpPr>
            <p:nvPr/>
          </p:nvSpPr>
          <p:spPr bwMode="auto">
            <a:xfrm>
              <a:off x="1209204" y="2231322"/>
              <a:ext cx="8557998" cy="756154"/>
            </a:xfrm>
            <a:prstGeom prst="rect">
              <a:avLst/>
            </a:prstGeom>
            <a:noFill/>
            <a:ln w="9525" algn="ctr">
              <a:noFill/>
              <a:miter lim="800000"/>
            </a:ln>
          </p:spPr>
          <p:txBody>
            <a:bodyPr wrap="square" lIns="109728" tIns="54864" rIns="109728" bIns="54864">
              <a:spAutoFit/>
            </a:bodyPr>
            <a:lstStyle>
              <a:lvl1pPr marL="287655" indent="-287655" defTabSz="1095375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1095375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1095375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1095375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1095375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defTabSz="1095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defTabSz="1095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defTabSz="1095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defTabSz="1095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indent="0" defTabSz="1095375">
                <a:buClr>
                  <a:schemeClr val="tx2"/>
                </a:buClr>
                <a:buSzPct val="95000"/>
                <a:defRPr/>
              </a:pPr>
              <a:r>
                <a:rPr lang="en-US" sz="2800" i="1">
                  <a:cs typeface="Arial" panose="020B0604020202020204" pitchFamily="34" charset="0"/>
                </a:rPr>
                <a:t>Phân biệt độ dịch chuyển và quãng đường đi được</a:t>
              </a:r>
              <a:endParaRPr lang="en-US" sz="2800" dirty="0">
                <a:cs typeface="Arial" panose="020B0604020202020204" pitchFamily="34" charset="0"/>
              </a:endParaRPr>
            </a:p>
          </p:txBody>
        </p:sp>
      </p:grpSp>
      <p:pic>
        <p:nvPicPr>
          <p:cNvPr id="15" name="Picture 5" descr="empty-blue-rectangl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239" y="1185530"/>
            <a:ext cx="5246598" cy="45294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685801" y="1497954"/>
            <a:ext cx="45720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>
              <a:spcBef>
                <a:spcPts val="600"/>
              </a:spcBef>
              <a:spcAft>
                <a:spcPts val="600"/>
              </a:spcAft>
            </a:pPr>
            <a:r>
              <a:rPr lang="en-US" sz="250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Xét ví dụ để giúp chúng ta phân biệt độ dịch chuyển và quãng đường đi được. </a:t>
            </a:r>
            <a:endParaRPr lang="en-US" sz="2500">
              <a:solidFill>
                <a:srgbClr val="000000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L="800100" lvl="1" indent="-3429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50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Người đi xe máy (1)</a:t>
            </a:r>
            <a:endParaRPr lang="en-US" sz="2500">
              <a:solidFill>
                <a:srgbClr val="000000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L="800100" lvl="1" indent="-3429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50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N</a:t>
            </a:r>
            <a:r>
              <a:rPr lang="en-US" sz="250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gười đi bộ (2)</a:t>
            </a:r>
            <a:endParaRPr lang="en-US" sz="2500">
              <a:solidFill>
                <a:srgbClr val="000000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L="800100" lvl="1" indent="-3429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50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N</a:t>
            </a:r>
            <a:r>
              <a:rPr lang="en-US" sz="250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gười đi ô tô (3) </a:t>
            </a:r>
            <a:endParaRPr lang="en-US" sz="2500">
              <a:solidFill>
                <a:srgbClr val="000000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R="0">
              <a:spcBef>
                <a:spcPts val="600"/>
              </a:spcBef>
              <a:spcAft>
                <a:spcPts val="600"/>
              </a:spcAft>
            </a:pPr>
            <a:r>
              <a:rPr lang="en-US" sz="250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đều khởi hành từ siêu thị A để đi đến bưu điện B.</a:t>
            </a:r>
            <a:endParaRPr lang="en-US" sz="25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3" name="Picture 2" descr="A close-up of a book&#10;&#10;Description automatically generated with low confidence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094" t="1228" r="13794" b="2476"/>
          <a:stretch>
            <a:fillRect/>
          </a:stretch>
        </p:blipFill>
        <p:spPr>
          <a:xfrm rot="5400000">
            <a:off x="6041299" y="716729"/>
            <a:ext cx="5794744" cy="5885286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6"/>
          <p:cNvGrpSpPr/>
          <p:nvPr/>
        </p:nvGrpSpPr>
        <p:grpSpPr>
          <a:xfrm>
            <a:off x="4876800" y="153812"/>
            <a:ext cx="2269096" cy="531988"/>
            <a:chOff x="2193" y="0"/>
            <a:chExt cx="2245706" cy="1239104"/>
          </a:xfrm>
          <a:solidFill>
            <a:srgbClr val="002060"/>
          </a:solidFill>
          <a:scene3d>
            <a:camera prst="orthographicFront"/>
            <a:lightRig rig="threePt" dir="t">
              <a:rot lat="0" lon="0" rev="7500000"/>
            </a:lightRig>
          </a:scene3d>
        </p:grpSpPr>
        <p:sp>
          <p:nvSpPr>
            <p:cNvPr id="7" name="Rounded Rectangle 57"/>
            <p:cNvSpPr/>
            <p:nvPr/>
          </p:nvSpPr>
          <p:spPr>
            <a:xfrm>
              <a:off x="2193" y="0"/>
              <a:ext cx="2245706" cy="1239104"/>
            </a:xfrm>
            <a:prstGeom prst="roundRect">
              <a:avLst/>
            </a:prstGeom>
            <a:grpFill/>
            <a:sp3d prstMaterial="plastic">
              <a:bevelT w="127000" h="25400" prst="relaxedInset"/>
            </a:sp3d>
          </p:spPr>
          <p:style>
            <a:lnRef idx="0">
              <a:schemeClr val="lt2">
                <a:hueOff val="0"/>
                <a:satOff val="0"/>
                <a:lumOff val="0"/>
                <a:alphaOff val="0"/>
              </a:schemeClr>
            </a:lnRef>
            <a:fillRef idx="3">
              <a:schemeClr val="dk2">
                <a:hueOff val="0"/>
                <a:satOff val="0"/>
                <a:lumOff val="0"/>
                <a:alphaOff val="0"/>
              </a:schemeClr>
            </a:fillRef>
            <a:effectRef idx="2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" name="Rounded Rectangle 4"/>
            <p:cNvSpPr/>
            <p:nvPr/>
          </p:nvSpPr>
          <p:spPr>
            <a:xfrm>
              <a:off x="77334" y="60488"/>
              <a:ext cx="2124730" cy="1118127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1920" tIns="60960" rIns="121920" bIns="60960" numCol="1" spcCol="1270" anchor="ctr" anchorCtr="0">
              <a:noAutofit/>
            </a:bodyPr>
            <a:lstStyle/>
            <a:p>
              <a:pPr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600" b="1">
                  <a:latin typeface="Arial" panose="020B0604020202020204" pitchFamily="34" charset="0"/>
                  <a:cs typeface="Arial" panose="020B0604020202020204" pitchFamily="34" charset="0"/>
                </a:rPr>
                <a:t>Hoạt động</a:t>
              </a:r>
              <a:endParaRPr lang="en-US" sz="26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1" name="Rectangle: Rounded Corners 10"/>
          <p:cNvSpPr/>
          <p:nvPr/>
        </p:nvSpPr>
        <p:spPr>
          <a:xfrm>
            <a:off x="641722" y="838924"/>
            <a:ext cx="11275469" cy="1441286"/>
          </a:xfrm>
          <a:prstGeom prst="roundRect">
            <a:avLst>
              <a:gd name="adj" fmla="val 8564"/>
            </a:avLst>
          </a:prstGeom>
          <a:solidFill>
            <a:schemeClr val="accent5">
              <a:lumMod val="20000"/>
              <a:lumOff val="80000"/>
            </a:schemeClr>
          </a:solidFill>
          <a:ln cmpd="dbl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sp>
        <p:nvSpPr>
          <p:cNvPr id="12" name="Text Box 29"/>
          <p:cNvSpPr txBox="1">
            <a:spLocks noChangeArrowheads="1"/>
          </p:cNvSpPr>
          <p:nvPr/>
        </p:nvSpPr>
        <p:spPr bwMode="auto">
          <a:xfrm>
            <a:off x="905837" y="919101"/>
            <a:ext cx="10784784" cy="1246495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pPr marL="0" marR="0" algn="ctr">
              <a:spcBef>
                <a:spcPts val="0"/>
              </a:spcBef>
            </a:pPr>
            <a:r>
              <a:rPr lang="en-US" sz="250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Hãy so sánh độ lớn của quãng đường đi được và độ dịch chuyển của ba chuyển động ở hình. Theo em, khi nào độ lớn của độ dịch chuyển và quãng đường đi được của một chuyển động bằng nhau?</a:t>
            </a:r>
            <a:endParaRPr lang="en-US" sz="25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20" name="Oval 19"/>
          <p:cNvSpPr/>
          <p:nvPr/>
        </p:nvSpPr>
        <p:spPr>
          <a:xfrm>
            <a:off x="501379" y="507464"/>
            <a:ext cx="518742" cy="492626"/>
          </a:xfrm>
          <a:prstGeom prst="ellipse">
            <a:avLst/>
          </a:prstGeom>
          <a:solidFill>
            <a:schemeClr val="bg1"/>
          </a:solidFill>
          <a:ln cmpd="thickThin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ackgroundRemoval t="2227" b="89879" l="9494" r="98101">
                        <a14:foregroundMark x1="42405" y1="8097" x2="42405" y2="8097"/>
                        <a14:foregroundMark x1="54747" y1="5061" x2="54747" y2="5061"/>
                        <a14:foregroundMark x1="53481" y1="2227" x2="53481" y2="2227"/>
                        <a14:foregroundMark x1="92089" y1="39271" x2="92089" y2="39271"/>
                        <a14:foregroundMark x1="98101" y1="36437" x2="98101" y2="3643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-16970" b="22269"/>
          <a:stretch>
            <a:fillRect/>
          </a:stretch>
        </p:blipFill>
        <p:spPr>
          <a:xfrm flipH="1">
            <a:off x="501379" y="541049"/>
            <a:ext cx="480281" cy="442625"/>
          </a:xfrm>
          <a:prstGeom prst="rect">
            <a:avLst/>
          </a:prstGeom>
        </p:spPr>
      </p:pic>
      <p:pic>
        <p:nvPicPr>
          <p:cNvPr id="17" name="Picture 16" descr="A close-up of a book&#10;&#10;Description automatically generated with low confidence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094" t="1228" r="13794" b="2476"/>
          <a:stretch>
            <a:fillRect/>
          </a:stretch>
        </p:blipFill>
        <p:spPr>
          <a:xfrm rot="5400000">
            <a:off x="3158901" y="2322200"/>
            <a:ext cx="4441779" cy="4511181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8534400" y="3839127"/>
            <a:ext cx="22098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>
              <a:spcBef>
                <a:spcPts val="0"/>
              </a:spcBef>
            </a:pPr>
            <a:r>
              <a:rPr lang="en-US" sz="1800" i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Sơ đồ mô tả quãng đường đi được của người ở xe máy người đi bộ và người đi ô tô</a:t>
            </a:r>
            <a:endParaRPr lang="en-US" sz="1800" i="1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56"/>
          <p:cNvGrpSpPr/>
          <p:nvPr/>
        </p:nvGrpSpPr>
        <p:grpSpPr>
          <a:xfrm>
            <a:off x="4718423" y="126868"/>
            <a:ext cx="2590800" cy="531988"/>
            <a:chOff x="2193" y="0"/>
            <a:chExt cx="2245706" cy="1239104"/>
          </a:xfrm>
          <a:solidFill>
            <a:srgbClr val="002060"/>
          </a:solidFill>
          <a:scene3d>
            <a:camera prst="orthographicFront"/>
            <a:lightRig rig="threePt" dir="t">
              <a:rot lat="0" lon="0" rev="7500000"/>
            </a:lightRig>
          </a:scene3d>
        </p:grpSpPr>
        <p:sp>
          <p:nvSpPr>
            <p:cNvPr id="24" name="Rounded Rectangle 57"/>
            <p:cNvSpPr/>
            <p:nvPr/>
          </p:nvSpPr>
          <p:spPr>
            <a:xfrm>
              <a:off x="2193" y="0"/>
              <a:ext cx="2245706" cy="1239104"/>
            </a:xfrm>
            <a:prstGeom prst="roundRect">
              <a:avLst/>
            </a:prstGeom>
            <a:grpFill/>
            <a:sp3d prstMaterial="plastic">
              <a:bevelT w="127000" h="25400" prst="relaxedInset"/>
            </a:sp3d>
          </p:spPr>
          <p:style>
            <a:lnRef idx="0">
              <a:schemeClr val="lt2">
                <a:hueOff val="0"/>
                <a:satOff val="0"/>
                <a:lumOff val="0"/>
                <a:alphaOff val="0"/>
              </a:schemeClr>
            </a:lnRef>
            <a:fillRef idx="3">
              <a:schemeClr val="dk2">
                <a:hueOff val="0"/>
                <a:satOff val="0"/>
                <a:lumOff val="0"/>
                <a:alphaOff val="0"/>
              </a:schemeClr>
            </a:fillRef>
            <a:effectRef idx="2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5" name="Rounded Rectangle 4"/>
            <p:cNvSpPr/>
            <p:nvPr/>
          </p:nvSpPr>
          <p:spPr>
            <a:xfrm>
              <a:off x="77334" y="60488"/>
              <a:ext cx="2124730" cy="1118127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1920" tIns="60960" rIns="121920" bIns="60960" numCol="1" spcCol="1270" anchor="ctr" anchorCtr="0">
              <a:noAutofit/>
            </a:bodyPr>
            <a:lstStyle/>
            <a:p>
              <a:pPr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600" b="1">
                  <a:latin typeface="Arial" panose="020B0604020202020204" pitchFamily="34" charset="0"/>
                  <a:cs typeface="Arial" panose="020B0604020202020204" pitchFamily="34" charset="0"/>
                </a:rPr>
                <a:t>Câu hỏi</a:t>
              </a:r>
              <a:endParaRPr lang="en-US" sz="26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6" name="Rectangle: Rounded Corners 25"/>
          <p:cNvSpPr/>
          <p:nvPr/>
        </p:nvSpPr>
        <p:spPr>
          <a:xfrm>
            <a:off x="800709" y="739637"/>
            <a:ext cx="10972800" cy="861774"/>
          </a:xfrm>
          <a:prstGeom prst="roundRect">
            <a:avLst>
              <a:gd name="adj" fmla="val 8564"/>
            </a:avLst>
          </a:prstGeom>
          <a:solidFill>
            <a:schemeClr val="accent5">
              <a:lumMod val="20000"/>
              <a:lumOff val="80000"/>
            </a:schemeClr>
          </a:solidFill>
          <a:ln cmpd="dbl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sp>
        <p:nvSpPr>
          <p:cNvPr id="30" name="Text Box 29"/>
          <p:cNvSpPr txBox="1">
            <a:spLocks noChangeArrowheads="1"/>
          </p:cNvSpPr>
          <p:nvPr/>
        </p:nvSpPr>
        <p:spPr bwMode="auto">
          <a:xfrm>
            <a:off x="1146295" y="754540"/>
            <a:ext cx="10431902" cy="8617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0" marR="0" algn="ctr">
              <a:spcBef>
                <a:spcPts val="0"/>
              </a:spcBef>
            </a:pPr>
            <a:r>
              <a:rPr lang="en-US" sz="250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Bạn A đi xe đạp từ nhà qua trạm xăng, tới siêu thị mua đồ rồi quay về nhà cất đồ, sau đó đi xe đến trường như hình.</a:t>
            </a:r>
            <a:endParaRPr lang="en-US" sz="25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grpSp>
        <p:nvGrpSpPr>
          <p:cNvPr id="32" name="Group 31"/>
          <p:cNvGrpSpPr/>
          <p:nvPr/>
        </p:nvGrpSpPr>
        <p:grpSpPr>
          <a:xfrm>
            <a:off x="523655" y="427780"/>
            <a:ext cx="629089" cy="639020"/>
            <a:chOff x="493574" y="321685"/>
            <a:chExt cx="755550" cy="790692"/>
          </a:xfrm>
        </p:grpSpPr>
        <p:sp>
          <p:nvSpPr>
            <p:cNvPr id="33" name="Oval 32"/>
            <p:cNvSpPr/>
            <p:nvPr/>
          </p:nvSpPr>
          <p:spPr>
            <a:xfrm>
              <a:off x="504123" y="333892"/>
              <a:ext cx="644399" cy="6596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4" name="Picture 33" descr="Icon&#10;&#10;Description automatically generated"/>
            <p:cNvPicPr>
              <a:picLocks noChangeAspect="1"/>
            </p:cNvPicPr>
            <p:nvPr/>
          </p:nvPicPr>
          <p:blipFill>
            <a:blip r:embed="rId1" cstate="print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ackgroundRemoval t="7000" b="90000" l="7442" r="90349">
                          <a14:foregroundMark x1="7558" y1="39556" x2="7558" y2="39556"/>
                          <a14:foregroundMark x1="46744" y1="8556" x2="46744" y2="8556"/>
                          <a14:foregroundMark x1="49302" y1="7000" x2="49302" y2="7000"/>
                          <a14:foregroundMark x1="90349" y1="44333" x2="90349" y2="443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3574" y="321685"/>
              <a:ext cx="755550" cy="790692"/>
            </a:xfrm>
            <a:prstGeom prst="rect">
              <a:avLst/>
            </a:prstGeom>
          </p:spPr>
        </p:pic>
      </p:grpSp>
      <p:sp>
        <p:nvSpPr>
          <p:cNvPr id="12" name="TextBox 11"/>
          <p:cNvSpPr txBox="1"/>
          <p:nvPr/>
        </p:nvSpPr>
        <p:spPr>
          <a:xfrm>
            <a:off x="1271401" y="4457343"/>
            <a:ext cx="8767975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indent="-457200" algn="just">
              <a:spcBef>
                <a:spcPts val="0"/>
              </a:spcBef>
              <a:buAutoNum type="arabicPeriod"/>
            </a:pPr>
            <a:r>
              <a:rPr lang="en-US" sz="2500" i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Chọn hệ toạ độ có gốc là vị trí nhà bạn A, trục Ox trùng với đường đi từ nhà bạn A</a:t>
            </a:r>
            <a:r>
              <a:rPr lang="en-US" sz="2500" i="1">
                <a:solidFill>
                  <a:srgbClr val="000000"/>
                </a:solidFill>
                <a:effectLst/>
                <a:latin typeface="Arial" panose="020B0604020202020204" pitchFamily="34" charset="0"/>
                <a:ea typeface="游明朝" panose="02020400000000000000" pitchFamily="18" charset="-128"/>
              </a:rPr>
              <a:t> tới trường. </a:t>
            </a:r>
            <a:endParaRPr lang="en-US" sz="2500" i="1">
              <a:solidFill>
                <a:srgbClr val="000000"/>
              </a:solidFill>
              <a:effectLst/>
              <a:latin typeface="Arial" panose="020B0604020202020204" pitchFamily="34" charset="0"/>
              <a:ea typeface="游明朝" panose="02020400000000000000" pitchFamily="18" charset="-128"/>
            </a:endParaRPr>
          </a:p>
          <a:p>
            <a:pPr marL="914400" lvl="1" indent="-457200" algn="just">
              <a:buAutoNum type="alphaLcParenR"/>
            </a:pPr>
            <a:r>
              <a:rPr lang="en-US" sz="2500" i="1">
                <a:solidFill>
                  <a:srgbClr val="000000"/>
                </a:solidFill>
                <a:effectLst/>
                <a:latin typeface="Arial" panose="020B0604020202020204" pitchFamily="34" charset="0"/>
                <a:ea typeface="游明朝" panose="02020400000000000000" pitchFamily="18" charset="-128"/>
              </a:rPr>
              <a:t>Tính quãng đường đi được và độ dịch chuyển của bạn A khi đi từ trạm xăng tới siêu thị. </a:t>
            </a:r>
            <a:endParaRPr lang="en-US" sz="2500" i="1">
              <a:solidFill>
                <a:srgbClr val="000000"/>
              </a:solidFill>
              <a:effectLst/>
              <a:latin typeface="Arial" panose="020B0604020202020204" pitchFamily="34" charset="0"/>
              <a:ea typeface="游明朝" panose="02020400000000000000" pitchFamily="18" charset="-128"/>
            </a:endParaRPr>
          </a:p>
          <a:p>
            <a:pPr marL="862330" lvl="1" indent="-405130" algn="just"/>
            <a:r>
              <a:rPr lang="en-US" sz="2500" i="1">
                <a:solidFill>
                  <a:srgbClr val="000000"/>
                </a:solidFill>
                <a:effectLst/>
                <a:latin typeface="Arial" panose="020B0604020202020204" pitchFamily="34" charset="0"/>
                <a:ea typeface="游明朝" panose="02020400000000000000" pitchFamily="18" charset="-128"/>
              </a:rPr>
              <a:t>b) Tính quãng đường đi được và độ dịch chuyển của bạn A trong cả chuyến đi trên</a:t>
            </a:r>
            <a:endParaRPr lang="en-US" sz="2500" i="1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636106" y="1758825"/>
            <a:ext cx="10919785" cy="2595701"/>
            <a:chOff x="489999" y="2904349"/>
            <a:chExt cx="10919785" cy="2595701"/>
          </a:xfrm>
        </p:grpSpPr>
        <p:grpSp>
          <p:nvGrpSpPr>
            <p:cNvPr id="14" name="Group 13"/>
            <p:cNvGrpSpPr/>
            <p:nvPr/>
          </p:nvGrpSpPr>
          <p:grpSpPr>
            <a:xfrm>
              <a:off x="489999" y="4013437"/>
              <a:ext cx="10919785" cy="1486613"/>
              <a:chOff x="489999" y="4013437"/>
              <a:chExt cx="10919785" cy="1486613"/>
            </a:xfrm>
          </p:grpSpPr>
          <p:sp>
            <p:nvSpPr>
              <p:cNvPr id="21" name="Rectangle 20"/>
              <p:cNvSpPr/>
              <p:nvPr/>
            </p:nvSpPr>
            <p:spPr>
              <a:xfrm>
                <a:off x="782216" y="4013437"/>
                <a:ext cx="10268959" cy="1344524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>
                      <a:lumMod val="20000"/>
                      <a:lumOff val="80000"/>
                      <a:shade val="30000"/>
                      <a:satMod val="115000"/>
                    </a:schemeClr>
                  </a:gs>
                  <a:gs pos="19000">
                    <a:schemeClr val="accent3">
                      <a:lumMod val="20000"/>
                      <a:lumOff val="80000"/>
                      <a:shade val="67500"/>
                      <a:satMod val="115000"/>
                      <a:alpha val="18000"/>
                    </a:schemeClr>
                  </a:gs>
                  <a:gs pos="100000">
                    <a:schemeClr val="accent3">
                      <a:lumMod val="20000"/>
                      <a:lumOff val="80000"/>
                      <a:shade val="100000"/>
                      <a:satMod val="115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2" name="Group 21"/>
              <p:cNvGrpSpPr/>
              <p:nvPr/>
            </p:nvGrpSpPr>
            <p:grpSpPr>
              <a:xfrm>
                <a:off x="489999" y="4067165"/>
                <a:ext cx="10919785" cy="1432885"/>
                <a:chOff x="489999" y="4067165"/>
                <a:chExt cx="10919785" cy="1432885"/>
              </a:xfrm>
            </p:grpSpPr>
            <p:grpSp>
              <p:nvGrpSpPr>
                <p:cNvPr id="27" name="Group 26"/>
                <p:cNvGrpSpPr/>
                <p:nvPr/>
              </p:nvGrpSpPr>
              <p:grpSpPr>
                <a:xfrm>
                  <a:off x="838200" y="4572000"/>
                  <a:ext cx="10571584" cy="928050"/>
                  <a:chOff x="1374954" y="3663750"/>
                  <a:chExt cx="11640692" cy="928050"/>
                </a:xfrm>
              </p:grpSpPr>
              <p:grpSp>
                <p:nvGrpSpPr>
                  <p:cNvPr id="36" name="Group 35"/>
                  <p:cNvGrpSpPr/>
                  <p:nvPr/>
                </p:nvGrpSpPr>
                <p:grpSpPr>
                  <a:xfrm>
                    <a:off x="1374954" y="3663750"/>
                    <a:ext cx="11640692" cy="928050"/>
                    <a:chOff x="884591" y="5410200"/>
                    <a:chExt cx="11640692" cy="928050"/>
                  </a:xfrm>
                </p:grpSpPr>
                <p:grpSp>
                  <p:nvGrpSpPr>
                    <p:cNvPr id="39" name="Group 38"/>
                    <p:cNvGrpSpPr/>
                    <p:nvPr/>
                  </p:nvGrpSpPr>
                  <p:grpSpPr>
                    <a:xfrm>
                      <a:off x="1156175" y="5410200"/>
                      <a:ext cx="11369108" cy="351068"/>
                      <a:chOff x="609477" y="5600170"/>
                      <a:chExt cx="12323766" cy="389698"/>
                    </a:xfrm>
                  </p:grpSpPr>
                  <p:grpSp>
                    <p:nvGrpSpPr>
                      <p:cNvPr id="46" name="Group 45"/>
                      <p:cNvGrpSpPr/>
                      <p:nvPr/>
                    </p:nvGrpSpPr>
                    <p:grpSpPr>
                      <a:xfrm>
                        <a:off x="609600" y="5600170"/>
                        <a:ext cx="7269376" cy="389698"/>
                        <a:chOff x="1112624" y="5697203"/>
                        <a:chExt cx="7269376" cy="389698"/>
                      </a:xfrm>
                    </p:grpSpPr>
                    <p:cxnSp>
                      <p:nvCxnSpPr>
                        <p:cNvPr id="49" name="Straight Connector 48"/>
                        <p:cNvCxnSpPr/>
                        <p:nvPr/>
                      </p:nvCxnSpPr>
                      <p:spPr>
                        <a:xfrm>
                          <a:off x="1112749" y="5889335"/>
                          <a:ext cx="7269251" cy="0"/>
                        </a:xfrm>
                        <a:prstGeom prst="line">
                          <a:avLst/>
                        </a:prstGeom>
                        <a:ln w="28575">
                          <a:solidFill>
                            <a:srgbClr val="7030A0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50" name="Straight Connector 49"/>
                        <p:cNvCxnSpPr/>
                        <p:nvPr/>
                      </p:nvCxnSpPr>
                      <p:spPr>
                        <a:xfrm>
                          <a:off x="1112624" y="5715475"/>
                          <a:ext cx="0" cy="347719"/>
                        </a:xfrm>
                        <a:prstGeom prst="line">
                          <a:avLst/>
                        </a:prstGeom>
                        <a:ln w="28575">
                          <a:solidFill>
                            <a:srgbClr val="7030A0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51" name="Straight Connector 50"/>
                        <p:cNvCxnSpPr/>
                        <p:nvPr/>
                      </p:nvCxnSpPr>
                      <p:spPr>
                        <a:xfrm>
                          <a:off x="2959033" y="5697203"/>
                          <a:ext cx="0" cy="347719"/>
                        </a:xfrm>
                        <a:prstGeom prst="line">
                          <a:avLst/>
                        </a:prstGeom>
                        <a:ln w="28575">
                          <a:solidFill>
                            <a:srgbClr val="7030A0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52" name="Straight Connector 51"/>
                        <p:cNvCxnSpPr/>
                        <p:nvPr/>
                      </p:nvCxnSpPr>
                      <p:spPr>
                        <a:xfrm>
                          <a:off x="4800600" y="5715475"/>
                          <a:ext cx="0" cy="347719"/>
                        </a:xfrm>
                        <a:prstGeom prst="line">
                          <a:avLst/>
                        </a:prstGeom>
                        <a:ln w="28575">
                          <a:solidFill>
                            <a:srgbClr val="7030A0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53" name="Straight Connector 52"/>
                        <p:cNvCxnSpPr/>
                        <p:nvPr/>
                      </p:nvCxnSpPr>
                      <p:spPr>
                        <a:xfrm>
                          <a:off x="6553200" y="5739182"/>
                          <a:ext cx="0" cy="347719"/>
                        </a:xfrm>
                        <a:prstGeom prst="line">
                          <a:avLst/>
                        </a:prstGeom>
                        <a:ln w="28575">
                          <a:solidFill>
                            <a:srgbClr val="7030A0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54" name="Straight Connector 53"/>
                        <p:cNvCxnSpPr/>
                        <p:nvPr/>
                      </p:nvCxnSpPr>
                      <p:spPr>
                        <a:xfrm>
                          <a:off x="8382000" y="5739182"/>
                          <a:ext cx="0" cy="347719"/>
                        </a:xfrm>
                        <a:prstGeom prst="line">
                          <a:avLst/>
                        </a:prstGeom>
                        <a:ln w="28575">
                          <a:solidFill>
                            <a:srgbClr val="7030A0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cxnSp>
                    <p:nvCxnSpPr>
                      <p:cNvPr id="47" name="Straight Arrow Connector 46"/>
                      <p:cNvCxnSpPr/>
                      <p:nvPr/>
                    </p:nvCxnSpPr>
                    <p:spPr>
                      <a:xfrm>
                        <a:off x="609477" y="5792302"/>
                        <a:ext cx="12323766" cy="14133"/>
                      </a:xfrm>
                      <a:prstGeom prst="straightConnector1">
                        <a:avLst/>
                      </a:prstGeom>
                      <a:ln w="28575">
                        <a:solidFill>
                          <a:srgbClr val="7030A0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8" name="Straight Connector 47"/>
                      <p:cNvCxnSpPr/>
                      <p:nvPr/>
                    </p:nvCxnSpPr>
                    <p:spPr>
                      <a:xfrm>
                        <a:off x="9677400" y="5642149"/>
                        <a:ext cx="0" cy="347719"/>
                      </a:xfrm>
                      <a:prstGeom prst="line">
                        <a:avLst/>
                      </a:prstGeom>
                      <a:ln w="28575">
                        <a:solidFill>
                          <a:srgbClr val="7030A0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sp>
                  <p:nvSpPr>
                    <p:cNvPr id="40" name="TextBox 39"/>
                    <p:cNvSpPr txBox="1"/>
                    <p:nvPr/>
                  </p:nvSpPr>
                  <p:spPr>
                    <a:xfrm>
                      <a:off x="884591" y="5861196"/>
                      <a:ext cx="545325" cy="47705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25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US" sz="25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41" name="TextBox 40"/>
                    <p:cNvSpPr txBox="1"/>
                    <p:nvPr/>
                  </p:nvSpPr>
                  <p:spPr>
                    <a:xfrm>
                      <a:off x="2097790" y="5756373"/>
                      <a:ext cx="1568060" cy="47705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25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200m</a:t>
                      </a:r>
                      <a:endParaRPr lang="en-US" sz="25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42" name="TextBox 41"/>
                    <p:cNvSpPr txBox="1"/>
                    <p:nvPr/>
                  </p:nvSpPr>
                  <p:spPr>
                    <a:xfrm>
                      <a:off x="3807434" y="5756373"/>
                      <a:ext cx="1568060" cy="47705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25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400m</a:t>
                      </a:r>
                      <a:endParaRPr lang="en-US" sz="25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43" name="TextBox 42"/>
                    <p:cNvSpPr txBox="1"/>
                    <p:nvPr/>
                  </p:nvSpPr>
                  <p:spPr>
                    <a:xfrm>
                      <a:off x="5426334" y="5755220"/>
                      <a:ext cx="1568060" cy="47705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25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600m</a:t>
                      </a:r>
                      <a:endParaRPr lang="en-US" sz="25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44" name="TextBox 43"/>
                    <p:cNvSpPr txBox="1"/>
                    <p:nvPr/>
                  </p:nvSpPr>
                  <p:spPr>
                    <a:xfrm>
                      <a:off x="7147649" y="5763715"/>
                      <a:ext cx="1568060" cy="47705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25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800m</a:t>
                      </a:r>
                      <a:endParaRPr lang="en-US" sz="25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45" name="TextBox 44"/>
                    <p:cNvSpPr txBox="1"/>
                    <p:nvPr/>
                  </p:nvSpPr>
                  <p:spPr>
                    <a:xfrm>
                      <a:off x="8845284" y="5723450"/>
                      <a:ext cx="1568060" cy="47705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25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1000m</a:t>
                      </a:r>
                      <a:endParaRPr lang="en-US" sz="25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</p:grpSp>
              <p:cxnSp>
                <p:nvCxnSpPr>
                  <p:cNvPr id="37" name="Straight Connector 36"/>
                  <p:cNvCxnSpPr/>
                  <p:nvPr/>
                </p:nvCxnSpPr>
                <p:spPr>
                  <a:xfrm>
                    <a:off x="11506200" y="3701568"/>
                    <a:ext cx="0" cy="313250"/>
                  </a:xfrm>
                  <a:prstGeom prst="line">
                    <a:avLst/>
                  </a:prstGeom>
                  <a:ln w="28575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8" name="TextBox 37"/>
                  <p:cNvSpPr txBox="1"/>
                  <p:nvPr/>
                </p:nvSpPr>
                <p:spPr>
                  <a:xfrm>
                    <a:off x="10768480" y="4001294"/>
                    <a:ext cx="1568060" cy="4770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250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1200m</a:t>
                    </a:r>
                    <a:endParaRPr lang="en-US" sz="25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28" name="TextBox 27"/>
                <p:cNvSpPr txBox="1"/>
                <p:nvPr/>
              </p:nvSpPr>
              <p:spPr>
                <a:xfrm>
                  <a:off x="3621248" y="4067165"/>
                  <a:ext cx="1295400" cy="49244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2600">
                      <a:latin typeface="Arial" panose="020B0604020202020204" pitchFamily="34" charset="0"/>
                      <a:cs typeface="Arial" panose="020B0604020202020204" pitchFamily="34" charset="0"/>
                    </a:rPr>
                    <a:t>X</a:t>
                  </a:r>
                  <a:endParaRPr lang="en-US" sz="26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9" name="TextBox 28"/>
                <p:cNvSpPr txBox="1"/>
                <p:nvPr/>
              </p:nvSpPr>
              <p:spPr>
                <a:xfrm>
                  <a:off x="489999" y="4091369"/>
                  <a:ext cx="1295400" cy="49244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2600">
                      <a:latin typeface="Arial" panose="020B0604020202020204" pitchFamily="34" charset="0"/>
                      <a:cs typeface="Arial" panose="020B0604020202020204" pitchFamily="34" charset="0"/>
                    </a:rPr>
                    <a:t>N</a:t>
                  </a:r>
                  <a:endParaRPr lang="en-US" sz="26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1" name="TextBox 30"/>
                <p:cNvSpPr txBox="1"/>
                <p:nvPr/>
              </p:nvSpPr>
              <p:spPr>
                <a:xfrm>
                  <a:off x="6564118" y="4166294"/>
                  <a:ext cx="1295400" cy="49244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2600">
                      <a:latin typeface="Arial" panose="020B0604020202020204" pitchFamily="34" charset="0"/>
                      <a:cs typeface="Arial" panose="020B0604020202020204" pitchFamily="34" charset="0"/>
                    </a:rPr>
                    <a:t>S</a:t>
                  </a:r>
                  <a:endParaRPr lang="en-US" sz="26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5" name="TextBox 34"/>
                <p:cNvSpPr txBox="1"/>
                <p:nvPr/>
              </p:nvSpPr>
              <p:spPr>
                <a:xfrm>
                  <a:off x="9411360" y="4128138"/>
                  <a:ext cx="1295400" cy="49244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2600">
                      <a:latin typeface="Arial" panose="020B0604020202020204" pitchFamily="34" charset="0"/>
                      <a:cs typeface="Arial" panose="020B0604020202020204" pitchFamily="34" charset="0"/>
                    </a:rPr>
                    <a:t>T</a:t>
                  </a:r>
                  <a:endParaRPr lang="en-US" sz="26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grpSp>
          <p:nvGrpSpPr>
            <p:cNvPr id="15" name="Group 14"/>
            <p:cNvGrpSpPr/>
            <p:nvPr/>
          </p:nvGrpSpPr>
          <p:grpSpPr>
            <a:xfrm>
              <a:off x="519406" y="2904349"/>
              <a:ext cx="10475787" cy="1359064"/>
              <a:chOff x="813400" y="4108043"/>
              <a:chExt cx="10475787" cy="1359064"/>
            </a:xfrm>
          </p:grpSpPr>
          <p:pic>
            <p:nvPicPr>
              <p:cNvPr id="17" name="Picture 16" descr="A picture containing building, house, outdoor, white&#10;&#10;Description automatically generated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9779" b="89872" l="7500" r="97381">
                            <a14:foregroundMark x1="10952" y1="21886" x2="10952" y2="21886"/>
                            <a14:foregroundMark x1="8929" y1="18743" x2="8929" y2="18743"/>
                            <a14:foregroundMark x1="11429" y1="15483" x2="10476" y2="15600"/>
                            <a14:foregroundMark x1="47143" y1="45402" x2="47143" y2="45402"/>
                            <a14:foregroundMark x1="46905" y1="44237" x2="46905" y2="44237"/>
                            <a14:foregroundMark x1="10476" y1="21886" x2="10476" y2="21886"/>
                            <a14:foregroundMark x1="9881" y1="43190" x2="9881" y2="43190"/>
                            <a14:foregroundMark x1="10714" y1="27939" x2="10714" y2="27939"/>
                            <a14:foregroundMark x1="93095" y1="61583" x2="93095" y2="61583"/>
                            <a14:foregroundMark x1="12024" y1="18743" x2="12024" y2="18743"/>
                            <a14:foregroundMark x1="11190" y1="20256" x2="11190" y2="20256"/>
                            <a14:foregroundMark x1="11905" y1="24796" x2="11905" y2="24796"/>
                            <a14:foregroundMark x1="12857" y1="21769" x2="12857" y2="21769"/>
                            <a14:foregroundMark x1="7500" y1="72293" x2="7500" y2="72293"/>
                            <a14:foregroundMark x1="35000" y1="68335" x2="35000" y2="68335"/>
                            <a14:foregroundMark x1="35476" y1="78463" x2="35476" y2="78463"/>
                            <a14:foregroundMark x1="45357" y1="85099" x2="45357" y2="85099"/>
                            <a14:foregroundMark x1="24881" y1="84284" x2="24881" y2="84284"/>
                            <a14:foregroundMark x1="16786" y1="84866" x2="16786" y2="84866"/>
                            <a14:foregroundMark x1="9881" y1="84168" x2="11310" y2="83353"/>
                            <a14:foregroundMark x1="13214" y1="83353" x2="13214" y2="82887"/>
                            <a14:foregroundMark x1="41667" y1="82887" x2="41667" y2="82887"/>
                            <a14:foregroundMark x1="57381" y1="82421" x2="58810" y2="81839"/>
                            <a14:foregroundMark x1="66429" y1="82771" x2="68810" y2="83469"/>
                            <a14:foregroundMark x1="47143" y1="86729" x2="47143" y2="86729"/>
                            <a14:foregroundMark x1="38929" y1="85099" x2="38929" y2="85099"/>
                            <a14:foregroundMark x1="35119" y1="83120" x2="35119" y2="83120"/>
                            <a14:foregroundMark x1="97381" y1="63795" x2="97381" y2="63795"/>
                            <a14:foregroundMark x1="93571" y1="64494" x2="93571" y2="64494"/>
                            <a14:foregroundMark x1="96905" y1="64261" x2="96905" y2="64261"/>
                            <a14:foregroundMark x1="93571" y1="64843" x2="93571" y2="64843"/>
                            <a14:foregroundMark x1="91786" y1="64028" x2="93929" y2="63329"/>
                            <a14:foregroundMark x1="46667" y1="82654" x2="46667" y2="82654"/>
                            <a14:foregroundMark x1="34762" y1="84866" x2="35238" y2="84866"/>
                            <a14:foregroundMark x1="55476" y1="84400" x2="55476" y2="84400"/>
                            <a14:foregroundMark x1="78810" y1="83818" x2="78810" y2="83818"/>
                            <a14:foregroundMark x1="12381" y1="28056" x2="12381" y2="28056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1418" t="9084" r="1476" b="12820"/>
              <a:stretch>
                <a:fillRect/>
              </a:stretch>
            </p:blipFill>
            <p:spPr>
              <a:xfrm>
                <a:off x="813400" y="4108043"/>
                <a:ext cx="1311583" cy="1048065"/>
              </a:xfrm>
              <a:prstGeom prst="rect">
                <a:avLst/>
              </a:prstGeom>
            </p:spPr>
          </p:pic>
          <p:pic>
            <p:nvPicPr>
              <p:cNvPr id="18" name="Picture 17" descr="A picture containing calendar&#10;&#10;Description automatically generated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0000" b="90000" l="10000" r="90000">
                            <a14:foregroundMark x1="26063" y1="41375" x2="26438" y2="41500"/>
                            <a14:foregroundMark x1="32938" y1="40625" x2="32938" y2="40625"/>
                            <a14:foregroundMark x1="38563" y1="39750" x2="38563" y2="39750"/>
                            <a14:foregroundMark x1="44375" y1="40625" x2="44375" y2="40625"/>
                            <a14:foregroundMark x1="41750" y1="17250" x2="41750" y2="17250"/>
                            <a14:foregroundMark x1="59625" y1="18375" x2="59625" y2="18375"/>
                            <a14:foregroundMark x1="47750" y1="14750" x2="47750" y2="14750"/>
                            <a14:foregroundMark x1="40688" y1="17000" x2="40688" y2="17000"/>
                            <a14:foregroundMark x1="57938" y1="17250" x2="57938" y2="17250"/>
                            <a14:foregroundMark x1="48375" y1="38625" x2="48375" y2="38625"/>
                            <a14:foregroundMark x1="52875" y1="40000" x2="52875" y2="40000"/>
                            <a14:foregroundMark x1="58375" y1="41000" x2="58375" y2="41000"/>
                            <a14:foregroundMark x1="63125" y1="39500" x2="63125" y2="39500"/>
                            <a14:foregroundMark x1="67125" y1="40000" x2="67125" y2="40000"/>
                            <a14:foregroundMark x1="68938" y1="38750" x2="68938" y2="38750"/>
                            <a14:foregroundMark x1="74500" y1="38000" x2="74500" y2="38000"/>
                            <a14:foregroundMark x1="76625" y1="43625" x2="76625" y2="43625"/>
                            <a14:foregroundMark x1="77313" y1="38750" x2="77313" y2="38750"/>
                            <a14:foregroundMark x1="75500" y1="39625" x2="75500" y2="39625"/>
                            <a14:foregroundMark x1="78250" y1="44750" x2="78250" y2="44750"/>
                            <a14:foregroundMark x1="77750" y1="46875" x2="77750" y2="46875"/>
                            <a14:foregroundMark x1="77875" y1="43000" x2="77875" y2="43000"/>
                            <a14:foregroundMark x1="78250" y1="44125" x2="78250" y2="4412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88070" y="4146251"/>
                <a:ext cx="2287981" cy="1143991"/>
              </a:xfrm>
              <a:prstGeom prst="rect">
                <a:avLst/>
              </a:prstGeom>
            </p:spPr>
          </p:pic>
          <p:pic>
            <p:nvPicPr>
              <p:cNvPr id="19" name="Picture 18" descr="A picture containing text, clipart&#10;&#10;Description automatically generated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96862" y="4269216"/>
                <a:ext cx="1992325" cy="956316"/>
              </a:xfrm>
              <a:prstGeom prst="rect">
                <a:avLst/>
              </a:prstGeom>
            </p:spPr>
          </p:pic>
          <p:pic>
            <p:nvPicPr>
              <p:cNvPr id="20" name="Picture 19" descr="A person riding a bicycle&#10;&#10;Description automatically generated with medium confidence"/>
              <p:cNvPicPr>
                <a:picLocks noChangeAspect="1"/>
              </p:cNvPicPr>
              <p:nvPr/>
            </p:nvPicPr>
            <p:blipFill rotWithShape="1">
              <a:blip r:embed="rId8" cstate="print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8056" b="86296" l="9900" r="89200">
                            <a14:foregroundMark x1="59000" y1="8148" x2="59000" y2="8148"/>
                            <a14:foregroundMark x1="23200" y1="85648" x2="23200" y2="85648"/>
                            <a14:foregroundMark x1="75300" y1="86296" x2="75300" y2="86296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800" b="8889"/>
              <a:stretch>
                <a:fillRect/>
              </a:stretch>
            </p:blipFill>
            <p:spPr>
              <a:xfrm>
                <a:off x="1965112" y="4849759"/>
                <a:ext cx="622367" cy="617348"/>
              </a:xfrm>
              <a:prstGeom prst="rect">
                <a:avLst/>
              </a:prstGeom>
            </p:spPr>
          </p:pic>
        </p:grpSp>
        <p:pic>
          <p:nvPicPr>
            <p:cNvPr id="16" name="Picture 15" descr="A picture containing text&#10;&#10;Description automatically generated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44664" y="2931608"/>
              <a:ext cx="1622902" cy="108004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56"/>
          <p:cNvGrpSpPr/>
          <p:nvPr/>
        </p:nvGrpSpPr>
        <p:grpSpPr>
          <a:xfrm>
            <a:off x="4718423" y="126868"/>
            <a:ext cx="2590800" cy="531988"/>
            <a:chOff x="2193" y="0"/>
            <a:chExt cx="2245706" cy="1239104"/>
          </a:xfrm>
          <a:solidFill>
            <a:srgbClr val="002060"/>
          </a:solidFill>
          <a:scene3d>
            <a:camera prst="orthographicFront"/>
            <a:lightRig rig="threePt" dir="t">
              <a:rot lat="0" lon="0" rev="7500000"/>
            </a:lightRig>
          </a:scene3d>
        </p:grpSpPr>
        <p:sp>
          <p:nvSpPr>
            <p:cNvPr id="24" name="Rounded Rectangle 57"/>
            <p:cNvSpPr/>
            <p:nvPr/>
          </p:nvSpPr>
          <p:spPr>
            <a:xfrm>
              <a:off x="2193" y="0"/>
              <a:ext cx="2245706" cy="1239104"/>
            </a:xfrm>
            <a:prstGeom prst="roundRect">
              <a:avLst/>
            </a:prstGeom>
            <a:grpFill/>
            <a:sp3d prstMaterial="plastic">
              <a:bevelT w="127000" h="25400" prst="relaxedInset"/>
            </a:sp3d>
          </p:spPr>
          <p:style>
            <a:lnRef idx="0">
              <a:schemeClr val="lt2">
                <a:hueOff val="0"/>
                <a:satOff val="0"/>
                <a:lumOff val="0"/>
                <a:alphaOff val="0"/>
              </a:schemeClr>
            </a:lnRef>
            <a:fillRef idx="3">
              <a:schemeClr val="dk2">
                <a:hueOff val="0"/>
                <a:satOff val="0"/>
                <a:lumOff val="0"/>
                <a:alphaOff val="0"/>
              </a:schemeClr>
            </a:fillRef>
            <a:effectRef idx="2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5" name="Rounded Rectangle 4"/>
            <p:cNvSpPr/>
            <p:nvPr/>
          </p:nvSpPr>
          <p:spPr>
            <a:xfrm>
              <a:off x="77334" y="60488"/>
              <a:ext cx="2124730" cy="1118127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1920" tIns="60960" rIns="121920" bIns="60960" numCol="1" spcCol="1270" anchor="ctr" anchorCtr="0">
              <a:noAutofit/>
            </a:bodyPr>
            <a:lstStyle/>
            <a:p>
              <a:pPr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600" b="1">
                  <a:latin typeface="Arial" panose="020B0604020202020204" pitchFamily="34" charset="0"/>
                  <a:cs typeface="Arial" panose="020B0604020202020204" pitchFamily="34" charset="0"/>
                </a:rPr>
                <a:t>Câu hỏi</a:t>
              </a:r>
              <a:endParaRPr lang="en-US" sz="26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6" name="Rectangle: Rounded Corners 25"/>
          <p:cNvSpPr/>
          <p:nvPr/>
        </p:nvSpPr>
        <p:spPr>
          <a:xfrm>
            <a:off x="800709" y="739637"/>
            <a:ext cx="10972800" cy="861774"/>
          </a:xfrm>
          <a:prstGeom prst="roundRect">
            <a:avLst>
              <a:gd name="adj" fmla="val 8564"/>
            </a:avLst>
          </a:prstGeom>
          <a:solidFill>
            <a:schemeClr val="accent5">
              <a:lumMod val="20000"/>
              <a:lumOff val="80000"/>
            </a:schemeClr>
          </a:solidFill>
          <a:ln cmpd="dbl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sp>
        <p:nvSpPr>
          <p:cNvPr id="30" name="Text Box 29"/>
          <p:cNvSpPr txBox="1">
            <a:spLocks noChangeArrowheads="1"/>
          </p:cNvSpPr>
          <p:nvPr/>
        </p:nvSpPr>
        <p:spPr bwMode="auto">
          <a:xfrm>
            <a:off x="1077763" y="776289"/>
            <a:ext cx="9861393" cy="8617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0" marR="0" algn="ctr">
              <a:spcBef>
                <a:spcPts val="0"/>
              </a:spcBef>
            </a:pPr>
            <a:r>
              <a:rPr lang="en-US" sz="250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Bạn A đi xe đạp từ nhà qua trạm xăng, tới siêu thị mua đồ rồi quay về nhà cất đồ, sau đó đi xe đến trường như hình.</a:t>
            </a:r>
            <a:endParaRPr lang="en-US" sz="25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grpSp>
        <p:nvGrpSpPr>
          <p:cNvPr id="32" name="Group 31"/>
          <p:cNvGrpSpPr/>
          <p:nvPr/>
        </p:nvGrpSpPr>
        <p:grpSpPr>
          <a:xfrm>
            <a:off x="523655" y="427780"/>
            <a:ext cx="629089" cy="639020"/>
            <a:chOff x="493574" y="321685"/>
            <a:chExt cx="755550" cy="790692"/>
          </a:xfrm>
        </p:grpSpPr>
        <p:sp>
          <p:nvSpPr>
            <p:cNvPr id="33" name="Oval 32"/>
            <p:cNvSpPr/>
            <p:nvPr/>
          </p:nvSpPr>
          <p:spPr>
            <a:xfrm>
              <a:off x="504123" y="333892"/>
              <a:ext cx="644399" cy="6596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4" name="Picture 33" descr="Icon&#10;&#10;Description automatically generated"/>
            <p:cNvPicPr>
              <a:picLocks noChangeAspect="1"/>
            </p:cNvPicPr>
            <p:nvPr/>
          </p:nvPicPr>
          <p:blipFill>
            <a:blip r:embed="rId1" cstate="print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ackgroundRemoval t="7000" b="90000" l="7442" r="90349">
                          <a14:foregroundMark x1="7558" y1="39556" x2="7558" y2="39556"/>
                          <a14:foregroundMark x1="46744" y1="8556" x2="46744" y2="8556"/>
                          <a14:foregroundMark x1="49302" y1="7000" x2="49302" y2="7000"/>
                          <a14:foregroundMark x1="90349" y1="44333" x2="90349" y2="443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3574" y="321685"/>
              <a:ext cx="755550" cy="790692"/>
            </a:xfrm>
            <a:prstGeom prst="rect">
              <a:avLst/>
            </a:prstGeom>
          </p:spPr>
        </p:pic>
      </p:grpSp>
      <p:grpSp>
        <p:nvGrpSpPr>
          <p:cNvPr id="13" name="Group 12"/>
          <p:cNvGrpSpPr/>
          <p:nvPr/>
        </p:nvGrpSpPr>
        <p:grpSpPr>
          <a:xfrm>
            <a:off x="636106" y="1758825"/>
            <a:ext cx="10919785" cy="2595701"/>
            <a:chOff x="489999" y="2904349"/>
            <a:chExt cx="10919785" cy="2595701"/>
          </a:xfrm>
        </p:grpSpPr>
        <p:grpSp>
          <p:nvGrpSpPr>
            <p:cNvPr id="14" name="Group 13"/>
            <p:cNvGrpSpPr/>
            <p:nvPr/>
          </p:nvGrpSpPr>
          <p:grpSpPr>
            <a:xfrm>
              <a:off x="489999" y="4013437"/>
              <a:ext cx="10919785" cy="1486613"/>
              <a:chOff x="489999" y="4013437"/>
              <a:chExt cx="10919785" cy="1486613"/>
            </a:xfrm>
          </p:grpSpPr>
          <p:sp>
            <p:nvSpPr>
              <p:cNvPr id="21" name="Rectangle 20"/>
              <p:cNvSpPr/>
              <p:nvPr/>
            </p:nvSpPr>
            <p:spPr>
              <a:xfrm>
                <a:off x="782216" y="4013437"/>
                <a:ext cx="10268959" cy="1344524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>
                      <a:lumMod val="20000"/>
                      <a:lumOff val="80000"/>
                      <a:shade val="30000"/>
                      <a:satMod val="115000"/>
                    </a:schemeClr>
                  </a:gs>
                  <a:gs pos="19000">
                    <a:schemeClr val="accent3">
                      <a:lumMod val="20000"/>
                      <a:lumOff val="80000"/>
                      <a:shade val="67500"/>
                      <a:satMod val="115000"/>
                      <a:alpha val="18000"/>
                    </a:schemeClr>
                  </a:gs>
                  <a:gs pos="100000">
                    <a:schemeClr val="accent3">
                      <a:lumMod val="20000"/>
                      <a:lumOff val="80000"/>
                      <a:shade val="100000"/>
                      <a:satMod val="115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2" name="Group 21"/>
              <p:cNvGrpSpPr/>
              <p:nvPr/>
            </p:nvGrpSpPr>
            <p:grpSpPr>
              <a:xfrm>
                <a:off x="489999" y="4067165"/>
                <a:ext cx="10919785" cy="1432885"/>
                <a:chOff x="489999" y="4067165"/>
                <a:chExt cx="10919785" cy="1432885"/>
              </a:xfrm>
            </p:grpSpPr>
            <p:grpSp>
              <p:nvGrpSpPr>
                <p:cNvPr id="27" name="Group 26"/>
                <p:cNvGrpSpPr/>
                <p:nvPr/>
              </p:nvGrpSpPr>
              <p:grpSpPr>
                <a:xfrm>
                  <a:off x="838200" y="4572000"/>
                  <a:ext cx="10571584" cy="928050"/>
                  <a:chOff x="1374954" y="3663750"/>
                  <a:chExt cx="11640692" cy="928050"/>
                </a:xfrm>
              </p:grpSpPr>
              <p:grpSp>
                <p:nvGrpSpPr>
                  <p:cNvPr id="36" name="Group 35"/>
                  <p:cNvGrpSpPr/>
                  <p:nvPr/>
                </p:nvGrpSpPr>
                <p:grpSpPr>
                  <a:xfrm>
                    <a:off x="1374954" y="3663750"/>
                    <a:ext cx="11640692" cy="928050"/>
                    <a:chOff x="884591" y="5410200"/>
                    <a:chExt cx="11640692" cy="928050"/>
                  </a:xfrm>
                </p:grpSpPr>
                <p:grpSp>
                  <p:nvGrpSpPr>
                    <p:cNvPr id="39" name="Group 38"/>
                    <p:cNvGrpSpPr/>
                    <p:nvPr/>
                  </p:nvGrpSpPr>
                  <p:grpSpPr>
                    <a:xfrm>
                      <a:off x="1156175" y="5410200"/>
                      <a:ext cx="11369108" cy="351068"/>
                      <a:chOff x="609477" y="5600170"/>
                      <a:chExt cx="12323766" cy="389698"/>
                    </a:xfrm>
                  </p:grpSpPr>
                  <p:grpSp>
                    <p:nvGrpSpPr>
                      <p:cNvPr id="46" name="Group 45"/>
                      <p:cNvGrpSpPr/>
                      <p:nvPr/>
                    </p:nvGrpSpPr>
                    <p:grpSpPr>
                      <a:xfrm>
                        <a:off x="609600" y="5600170"/>
                        <a:ext cx="7269376" cy="389698"/>
                        <a:chOff x="1112624" y="5697203"/>
                        <a:chExt cx="7269376" cy="389698"/>
                      </a:xfrm>
                    </p:grpSpPr>
                    <p:cxnSp>
                      <p:nvCxnSpPr>
                        <p:cNvPr id="49" name="Straight Connector 48"/>
                        <p:cNvCxnSpPr/>
                        <p:nvPr/>
                      </p:nvCxnSpPr>
                      <p:spPr>
                        <a:xfrm>
                          <a:off x="1112749" y="5889335"/>
                          <a:ext cx="7269251" cy="0"/>
                        </a:xfrm>
                        <a:prstGeom prst="line">
                          <a:avLst/>
                        </a:prstGeom>
                        <a:ln w="28575">
                          <a:solidFill>
                            <a:srgbClr val="7030A0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50" name="Straight Connector 49"/>
                        <p:cNvCxnSpPr/>
                        <p:nvPr/>
                      </p:nvCxnSpPr>
                      <p:spPr>
                        <a:xfrm>
                          <a:off x="1112624" y="5715475"/>
                          <a:ext cx="0" cy="347719"/>
                        </a:xfrm>
                        <a:prstGeom prst="line">
                          <a:avLst/>
                        </a:prstGeom>
                        <a:ln w="28575">
                          <a:solidFill>
                            <a:srgbClr val="7030A0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51" name="Straight Connector 50"/>
                        <p:cNvCxnSpPr/>
                        <p:nvPr/>
                      </p:nvCxnSpPr>
                      <p:spPr>
                        <a:xfrm>
                          <a:off x="2959033" y="5697203"/>
                          <a:ext cx="0" cy="347719"/>
                        </a:xfrm>
                        <a:prstGeom prst="line">
                          <a:avLst/>
                        </a:prstGeom>
                        <a:ln w="28575">
                          <a:solidFill>
                            <a:srgbClr val="7030A0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52" name="Straight Connector 51"/>
                        <p:cNvCxnSpPr/>
                        <p:nvPr/>
                      </p:nvCxnSpPr>
                      <p:spPr>
                        <a:xfrm>
                          <a:off x="4800600" y="5715475"/>
                          <a:ext cx="0" cy="347719"/>
                        </a:xfrm>
                        <a:prstGeom prst="line">
                          <a:avLst/>
                        </a:prstGeom>
                        <a:ln w="28575">
                          <a:solidFill>
                            <a:srgbClr val="7030A0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53" name="Straight Connector 52"/>
                        <p:cNvCxnSpPr/>
                        <p:nvPr/>
                      </p:nvCxnSpPr>
                      <p:spPr>
                        <a:xfrm>
                          <a:off x="6553200" y="5739182"/>
                          <a:ext cx="0" cy="347719"/>
                        </a:xfrm>
                        <a:prstGeom prst="line">
                          <a:avLst/>
                        </a:prstGeom>
                        <a:ln w="28575">
                          <a:solidFill>
                            <a:srgbClr val="7030A0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54" name="Straight Connector 53"/>
                        <p:cNvCxnSpPr/>
                        <p:nvPr/>
                      </p:nvCxnSpPr>
                      <p:spPr>
                        <a:xfrm>
                          <a:off x="8382000" y="5739182"/>
                          <a:ext cx="0" cy="347719"/>
                        </a:xfrm>
                        <a:prstGeom prst="line">
                          <a:avLst/>
                        </a:prstGeom>
                        <a:ln w="28575">
                          <a:solidFill>
                            <a:srgbClr val="7030A0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cxnSp>
                    <p:nvCxnSpPr>
                      <p:cNvPr id="47" name="Straight Arrow Connector 46"/>
                      <p:cNvCxnSpPr/>
                      <p:nvPr/>
                    </p:nvCxnSpPr>
                    <p:spPr>
                      <a:xfrm>
                        <a:off x="609477" y="5792302"/>
                        <a:ext cx="12323766" cy="14133"/>
                      </a:xfrm>
                      <a:prstGeom prst="straightConnector1">
                        <a:avLst/>
                      </a:prstGeom>
                      <a:ln w="28575">
                        <a:solidFill>
                          <a:srgbClr val="7030A0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8" name="Straight Connector 47"/>
                      <p:cNvCxnSpPr/>
                      <p:nvPr/>
                    </p:nvCxnSpPr>
                    <p:spPr>
                      <a:xfrm>
                        <a:off x="9677400" y="5642149"/>
                        <a:ext cx="0" cy="347719"/>
                      </a:xfrm>
                      <a:prstGeom prst="line">
                        <a:avLst/>
                      </a:prstGeom>
                      <a:ln w="28575">
                        <a:solidFill>
                          <a:srgbClr val="7030A0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sp>
                  <p:nvSpPr>
                    <p:cNvPr id="40" name="TextBox 39"/>
                    <p:cNvSpPr txBox="1"/>
                    <p:nvPr/>
                  </p:nvSpPr>
                  <p:spPr>
                    <a:xfrm>
                      <a:off x="884591" y="5861196"/>
                      <a:ext cx="545325" cy="47705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25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US" sz="25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41" name="TextBox 40"/>
                    <p:cNvSpPr txBox="1"/>
                    <p:nvPr/>
                  </p:nvSpPr>
                  <p:spPr>
                    <a:xfrm>
                      <a:off x="2097790" y="5756373"/>
                      <a:ext cx="1568060" cy="47705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25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200m</a:t>
                      </a:r>
                      <a:endParaRPr lang="en-US" sz="25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42" name="TextBox 41"/>
                    <p:cNvSpPr txBox="1"/>
                    <p:nvPr/>
                  </p:nvSpPr>
                  <p:spPr>
                    <a:xfrm>
                      <a:off x="3807434" y="5756373"/>
                      <a:ext cx="1568060" cy="47705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25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400m</a:t>
                      </a:r>
                      <a:endParaRPr lang="en-US" sz="25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43" name="TextBox 42"/>
                    <p:cNvSpPr txBox="1"/>
                    <p:nvPr/>
                  </p:nvSpPr>
                  <p:spPr>
                    <a:xfrm>
                      <a:off x="5426334" y="5755220"/>
                      <a:ext cx="1568060" cy="47705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25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600m</a:t>
                      </a:r>
                      <a:endParaRPr lang="en-US" sz="25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44" name="TextBox 43"/>
                    <p:cNvSpPr txBox="1"/>
                    <p:nvPr/>
                  </p:nvSpPr>
                  <p:spPr>
                    <a:xfrm>
                      <a:off x="7147649" y="5763715"/>
                      <a:ext cx="1568060" cy="47705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25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800m</a:t>
                      </a:r>
                      <a:endParaRPr lang="en-US" sz="25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45" name="TextBox 44"/>
                    <p:cNvSpPr txBox="1"/>
                    <p:nvPr/>
                  </p:nvSpPr>
                  <p:spPr>
                    <a:xfrm>
                      <a:off x="8845284" y="5723450"/>
                      <a:ext cx="1568060" cy="47705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25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1000m</a:t>
                      </a:r>
                      <a:endParaRPr lang="en-US" sz="25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</p:grpSp>
              <p:cxnSp>
                <p:nvCxnSpPr>
                  <p:cNvPr id="37" name="Straight Connector 36"/>
                  <p:cNvCxnSpPr/>
                  <p:nvPr/>
                </p:nvCxnSpPr>
                <p:spPr>
                  <a:xfrm>
                    <a:off x="11506200" y="3701568"/>
                    <a:ext cx="0" cy="313250"/>
                  </a:xfrm>
                  <a:prstGeom prst="line">
                    <a:avLst/>
                  </a:prstGeom>
                  <a:ln w="28575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8" name="TextBox 37"/>
                  <p:cNvSpPr txBox="1"/>
                  <p:nvPr/>
                </p:nvSpPr>
                <p:spPr>
                  <a:xfrm>
                    <a:off x="10768480" y="4001294"/>
                    <a:ext cx="1568060" cy="4770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250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1200m</a:t>
                    </a:r>
                    <a:endParaRPr lang="en-US" sz="25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28" name="TextBox 27"/>
                <p:cNvSpPr txBox="1"/>
                <p:nvPr/>
              </p:nvSpPr>
              <p:spPr>
                <a:xfrm>
                  <a:off x="3621248" y="4067165"/>
                  <a:ext cx="1295400" cy="49244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2600">
                      <a:latin typeface="Arial" panose="020B0604020202020204" pitchFamily="34" charset="0"/>
                      <a:cs typeface="Arial" panose="020B0604020202020204" pitchFamily="34" charset="0"/>
                    </a:rPr>
                    <a:t>X</a:t>
                  </a:r>
                  <a:endParaRPr lang="en-US" sz="26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9" name="TextBox 28"/>
                <p:cNvSpPr txBox="1"/>
                <p:nvPr/>
              </p:nvSpPr>
              <p:spPr>
                <a:xfrm>
                  <a:off x="489999" y="4091369"/>
                  <a:ext cx="1295400" cy="49244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2600">
                      <a:latin typeface="Arial" panose="020B0604020202020204" pitchFamily="34" charset="0"/>
                      <a:cs typeface="Arial" panose="020B0604020202020204" pitchFamily="34" charset="0"/>
                    </a:rPr>
                    <a:t>N</a:t>
                  </a:r>
                  <a:endParaRPr lang="en-US" sz="26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1" name="TextBox 30"/>
                <p:cNvSpPr txBox="1"/>
                <p:nvPr/>
              </p:nvSpPr>
              <p:spPr>
                <a:xfrm>
                  <a:off x="6564118" y="4166294"/>
                  <a:ext cx="1295400" cy="49244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2600">
                      <a:latin typeface="Arial" panose="020B0604020202020204" pitchFamily="34" charset="0"/>
                      <a:cs typeface="Arial" panose="020B0604020202020204" pitchFamily="34" charset="0"/>
                    </a:rPr>
                    <a:t>S</a:t>
                  </a:r>
                  <a:endParaRPr lang="en-US" sz="26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5" name="TextBox 34"/>
                <p:cNvSpPr txBox="1"/>
                <p:nvPr/>
              </p:nvSpPr>
              <p:spPr>
                <a:xfrm>
                  <a:off x="9411360" y="4128138"/>
                  <a:ext cx="1295400" cy="49244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2600">
                      <a:latin typeface="Arial" panose="020B0604020202020204" pitchFamily="34" charset="0"/>
                      <a:cs typeface="Arial" panose="020B0604020202020204" pitchFamily="34" charset="0"/>
                    </a:rPr>
                    <a:t>T</a:t>
                  </a:r>
                  <a:endParaRPr lang="en-US" sz="26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grpSp>
          <p:nvGrpSpPr>
            <p:cNvPr id="15" name="Group 14"/>
            <p:cNvGrpSpPr/>
            <p:nvPr/>
          </p:nvGrpSpPr>
          <p:grpSpPr>
            <a:xfrm>
              <a:off x="519406" y="2904349"/>
              <a:ext cx="10475787" cy="1359064"/>
              <a:chOff x="813400" y="4108043"/>
              <a:chExt cx="10475787" cy="1359064"/>
            </a:xfrm>
          </p:grpSpPr>
          <p:pic>
            <p:nvPicPr>
              <p:cNvPr id="17" name="Picture 16" descr="A picture containing building, house, outdoor, white&#10;&#10;Description automatically generated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1418" t="9084" r="1476" b="12820"/>
              <a:stretch>
                <a:fillRect/>
              </a:stretch>
            </p:blipFill>
            <p:spPr>
              <a:xfrm>
                <a:off x="813400" y="4108043"/>
                <a:ext cx="1311583" cy="1048065"/>
              </a:xfrm>
              <a:prstGeom prst="rect">
                <a:avLst/>
              </a:prstGeom>
            </p:spPr>
          </p:pic>
          <p:pic>
            <p:nvPicPr>
              <p:cNvPr id="18" name="Picture 17" descr="A picture containing calendar&#10;&#10;Description automatically generated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88070" y="4146251"/>
                <a:ext cx="2287981" cy="1143991"/>
              </a:xfrm>
              <a:prstGeom prst="rect">
                <a:avLst/>
              </a:prstGeom>
            </p:spPr>
          </p:pic>
          <p:pic>
            <p:nvPicPr>
              <p:cNvPr id="19" name="Picture 18" descr="A picture containing text, clipart&#10;&#10;Description automatically generated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96862" y="4269216"/>
                <a:ext cx="1992325" cy="956316"/>
              </a:xfrm>
              <a:prstGeom prst="rect">
                <a:avLst/>
              </a:prstGeom>
            </p:spPr>
          </p:pic>
          <p:pic>
            <p:nvPicPr>
              <p:cNvPr id="20" name="Picture 19" descr="A person riding a bicycle&#10;&#10;Description automatically generated with medium confidence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800" b="8889"/>
              <a:stretch>
                <a:fillRect/>
              </a:stretch>
            </p:blipFill>
            <p:spPr>
              <a:xfrm>
                <a:off x="1965112" y="4849759"/>
                <a:ext cx="622367" cy="617348"/>
              </a:xfrm>
              <a:prstGeom prst="rect">
                <a:avLst/>
              </a:prstGeom>
            </p:spPr>
          </p:pic>
        </p:grpSp>
        <p:pic>
          <p:nvPicPr>
            <p:cNvPr id="16" name="Picture 15" descr="A picture containing text&#10;&#10;Description automatically generated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44664" y="2931608"/>
              <a:ext cx="1622902" cy="1080041"/>
            </a:xfrm>
            <a:prstGeom prst="rect">
              <a:avLst/>
            </a:prstGeom>
          </p:spPr>
        </p:pic>
      </p:grpSp>
      <p:sp>
        <p:nvSpPr>
          <p:cNvPr id="55" name="TextBox 54"/>
          <p:cNvSpPr txBox="1"/>
          <p:nvPr/>
        </p:nvSpPr>
        <p:spPr>
          <a:xfrm>
            <a:off x="892147" y="4384477"/>
            <a:ext cx="1024915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</a:pPr>
            <a:r>
              <a:rPr lang="en-US" sz="220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2. Vẽ bảng 4.1 vào vở và ghi kết quả tính được ở câu 1 vào các ô thích hợp. </a:t>
            </a:r>
            <a:endParaRPr lang="en-US" sz="2200">
              <a:solidFill>
                <a:srgbClr val="000000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954885" y="5935722"/>
            <a:ext cx="1017209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</a:pPr>
            <a:r>
              <a:rPr lang="en-US" sz="220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3. Dựa vào bảng kết quả cho biết  “</a:t>
            </a:r>
            <a:r>
              <a:rPr lang="en-US" sz="2200" b="1" i="1">
                <a:solidFill>
                  <a:srgbClr val="0070C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khi nào độ lớn của độ dịch chuyển và quãng đường đi được của một chuyển động bằng nhau?”</a:t>
            </a:r>
            <a:endParaRPr lang="en-US" sz="2200" b="1">
              <a:solidFill>
                <a:srgbClr val="0070C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graphicFrame>
        <p:nvGraphicFramePr>
          <p:cNvPr id="57" name="Table 56"/>
          <p:cNvGraphicFramePr>
            <a:graphicFrameLocks noGrp="1"/>
          </p:cNvGraphicFramePr>
          <p:nvPr/>
        </p:nvGraphicFramePr>
        <p:xfrm>
          <a:off x="636106" y="4505751"/>
          <a:ext cx="11080041" cy="1255802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3535270"/>
                <a:gridCol w="4397665"/>
                <a:gridCol w="3147106"/>
              </a:tblGrid>
              <a:tr h="38778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20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Chuyển động</a:t>
                      </a:r>
                      <a:endParaRPr lang="en-US" sz="20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Quãng đường đi được s (m)</a:t>
                      </a:r>
                      <a:endParaRPr lang="en-US" sz="20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Độ dịch chuyển d(m)</a:t>
                      </a:r>
                      <a:endParaRPr lang="en-US" sz="20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452641"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Từ trạm xăng đến siêu thị</a:t>
                      </a:r>
                      <a:endParaRPr lang="en-US" sz="20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</a:t>
                      </a:r>
                      <a:r>
                        <a:rPr lang="en-US" sz="2000" baseline="-250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TS</a:t>
                      </a:r>
                      <a:r>
                        <a:rPr lang="en-US" sz="20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= ?</a:t>
                      </a:r>
                      <a:endParaRPr lang="en-US" sz="20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</a:t>
                      </a:r>
                      <a:r>
                        <a:rPr lang="en-US" sz="2000" baseline="-250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TS</a:t>
                      </a:r>
                      <a:r>
                        <a:rPr lang="en-US" sz="20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= ?</a:t>
                      </a:r>
                      <a:endParaRPr lang="en-US" sz="20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406921"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Cả chuyến đi</a:t>
                      </a:r>
                      <a:endParaRPr lang="en-US" sz="20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 = ?</a:t>
                      </a:r>
                      <a:endParaRPr lang="en-US" sz="20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 = ?</a:t>
                      </a:r>
                      <a:endParaRPr lang="en-US" sz="20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-76200" y="65599"/>
            <a:ext cx="9753600" cy="541687"/>
            <a:chOff x="74035" y="2231322"/>
            <a:chExt cx="9693167" cy="756154"/>
          </a:xfrm>
        </p:grpSpPr>
        <p:grpSp>
          <p:nvGrpSpPr>
            <p:cNvPr id="5" name="Group 70"/>
            <p:cNvGrpSpPr/>
            <p:nvPr/>
          </p:nvGrpSpPr>
          <p:grpSpPr bwMode="auto">
            <a:xfrm>
              <a:off x="330531" y="2267004"/>
              <a:ext cx="6028917" cy="708275"/>
              <a:chOff x="587623" y="3377549"/>
              <a:chExt cx="3104611" cy="1364238"/>
            </a:xfrm>
          </p:grpSpPr>
          <p:pic>
            <p:nvPicPr>
              <p:cNvPr id="8" name="Picture 8" descr="empty-green-rectangle"/>
              <p:cNvPicPr>
                <a:picLocks noChangeAspect="1" noChangeArrowheads="1"/>
              </p:cNvPicPr>
              <p:nvPr/>
            </p:nvPicPr>
            <p:blipFill>
              <a:blip r:embed="rId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7623" y="3377549"/>
                <a:ext cx="3104611" cy="13642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9" name="Picture 9" descr="green-top-faded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6200000">
                <a:off x="205129" y="3887447"/>
                <a:ext cx="1273934" cy="3960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6" name="TextBox 5"/>
            <p:cNvSpPr txBox="1"/>
            <p:nvPr/>
          </p:nvSpPr>
          <p:spPr bwMode="auto">
            <a:xfrm>
              <a:off x="74035" y="2267003"/>
              <a:ext cx="1501326" cy="68741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sz="260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chemeClr val="tx1"/>
                  </a:solidFill>
                  <a:effectLst>
                    <a:glow rad="101600">
                      <a:schemeClr val="accent4">
                        <a:satMod val="175000"/>
                        <a:alpha val="40000"/>
                      </a:schemeClr>
                    </a:glow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IV</a:t>
              </a:r>
              <a:endParaRPr lang="en-US" sz="26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tx1"/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Rectangle 1026060"/>
            <p:cNvSpPr>
              <a:spLocks noChangeArrowheads="1"/>
            </p:cNvSpPr>
            <p:nvPr/>
          </p:nvSpPr>
          <p:spPr bwMode="auto">
            <a:xfrm>
              <a:off x="1209204" y="2231322"/>
              <a:ext cx="8557998" cy="756154"/>
            </a:xfrm>
            <a:prstGeom prst="rect">
              <a:avLst/>
            </a:prstGeom>
            <a:noFill/>
            <a:ln w="9525" algn="ctr">
              <a:noFill/>
              <a:miter lim="800000"/>
            </a:ln>
          </p:spPr>
          <p:txBody>
            <a:bodyPr wrap="square" lIns="109728" tIns="54864" rIns="109728" bIns="54864">
              <a:spAutoFit/>
            </a:bodyPr>
            <a:lstStyle>
              <a:lvl1pPr marL="287655" indent="-287655" defTabSz="1095375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1095375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1095375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1095375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1095375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defTabSz="1095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defTabSz="1095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defTabSz="1095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defTabSz="1095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indent="0" defTabSz="1095375">
                <a:buClr>
                  <a:schemeClr val="tx2"/>
                </a:buClr>
                <a:buSzPct val="95000"/>
                <a:defRPr/>
              </a:pPr>
              <a:r>
                <a:rPr lang="en-US" sz="2800" i="1">
                  <a:cs typeface="Arial" panose="020B0604020202020204" pitchFamily="34" charset="0"/>
                </a:rPr>
                <a:t>Tổng hợp độ dịch chuyển</a:t>
              </a:r>
              <a:endParaRPr lang="en-US" sz="2800" dirty="0">
                <a:cs typeface="Arial" panose="020B0604020202020204" pitchFamily="34" charset="0"/>
              </a:endParaRPr>
            </a:p>
          </p:txBody>
        </p:sp>
      </p:grpSp>
      <p:pic>
        <p:nvPicPr>
          <p:cNvPr id="15" name="Picture 5" descr="empty-blue-rectangl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44" y="728396"/>
            <a:ext cx="11784574" cy="66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1319608" y="813834"/>
            <a:ext cx="10706477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>
              <a:spcBef>
                <a:spcPts val="0"/>
              </a:spcBef>
            </a:pPr>
            <a:r>
              <a:rPr lang="en-US" sz="2500">
                <a:solidFill>
                  <a:srgbClr val="000000"/>
                </a:solidFill>
                <a:effectLst/>
                <a:latin typeface="Arial" panose="020B0604020202020204" pitchFamily="34" charset="0"/>
                <a:ea typeface="游明朝" panose="02020400000000000000" pitchFamily="18" charset="-128"/>
              </a:rPr>
              <a:t>Có thể dùng phép cộng vectơ để tổng hợp độ dịch chuyển của vật. </a:t>
            </a:r>
            <a:endParaRPr lang="en-US" sz="25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22747" y="1973997"/>
            <a:ext cx="6548363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/>
            <a:r>
              <a:rPr lang="en-US" sz="2500" i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Ví dụ: Hai người đi xe đạp từ A đến C</a:t>
            </a:r>
            <a:endParaRPr lang="en-US" sz="2500" i="1">
              <a:solidFill>
                <a:srgbClr val="000000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500" i="1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N</a:t>
            </a:r>
            <a:r>
              <a:rPr lang="en-US" sz="2500" i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gười 1:  đi từ A </a:t>
            </a:r>
            <a:r>
              <a:rPr lang="en-US" sz="2500" i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sym typeface="Symbol" panose="05050102010706020507" pitchFamily="18" charset="2"/>
              </a:rPr>
              <a:t></a:t>
            </a:r>
            <a:r>
              <a:rPr lang="en-US" sz="2500" i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B, rồi B </a:t>
            </a:r>
            <a:r>
              <a:rPr lang="en-US" sz="2500" i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sym typeface="Symbol" panose="05050102010706020507" pitchFamily="18" charset="2"/>
              </a:rPr>
              <a:t> </a:t>
            </a:r>
            <a:r>
              <a:rPr lang="en-US" sz="2500" i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C</a:t>
            </a:r>
            <a:endParaRPr lang="en-US" sz="2500" i="1">
              <a:solidFill>
                <a:srgbClr val="000000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500" i="1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N</a:t>
            </a:r>
            <a:r>
              <a:rPr lang="en-US" sz="2500" i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gười 2:  đi thẳng từ A </a:t>
            </a:r>
            <a:r>
              <a:rPr lang="en-US" sz="2500" i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sym typeface="Symbol" panose="05050102010706020507" pitchFamily="18" charset="2"/>
              </a:rPr>
              <a:t></a:t>
            </a:r>
            <a:r>
              <a:rPr lang="en-US" sz="2500" i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C. </a:t>
            </a:r>
            <a:endParaRPr lang="en-US" sz="2500" i="1">
              <a:solidFill>
                <a:srgbClr val="000000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L="0" marR="0"/>
            <a:r>
              <a:rPr lang="en-US" sz="2500" i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Cả hai đều về đích cùng một lúc, </a:t>
            </a:r>
            <a:endParaRPr lang="en-US" sz="2500" i="1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905000" y="5613279"/>
            <a:ext cx="7492465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>
              <a:spcBef>
                <a:spcPts val="0"/>
              </a:spcBef>
            </a:pPr>
            <a:r>
              <a:rPr lang="en-US" sz="2500" i="1">
                <a:solidFill>
                  <a:srgbClr val="C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Tính quãng đường đi được và độ dịch chuyển của </a:t>
            </a:r>
            <a:r>
              <a:rPr lang="en-US" sz="2500" i="1">
                <a:solidFill>
                  <a:srgbClr val="C00000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n</a:t>
            </a:r>
            <a:r>
              <a:rPr lang="en-US" sz="2500" i="1">
                <a:solidFill>
                  <a:srgbClr val="C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gười 1 và người 2. So sánh và nhận xét kết quả. </a:t>
            </a:r>
            <a:endParaRPr lang="en-US" sz="2500" i="1">
              <a:solidFill>
                <a:srgbClr val="C00000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</p:txBody>
      </p:sp>
      <p:grpSp>
        <p:nvGrpSpPr>
          <p:cNvPr id="65" name="Group 64"/>
          <p:cNvGrpSpPr/>
          <p:nvPr/>
        </p:nvGrpSpPr>
        <p:grpSpPr>
          <a:xfrm>
            <a:off x="6373917" y="1362627"/>
            <a:ext cx="4881350" cy="3532595"/>
            <a:chOff x="6373917" y="1362627"/>
            <a:chExt cx="4881350" cy="3532595"/>
          </a:xfrm>
        </p:grpSpPr>
        <p:sp>
          <p:nvSpPr>
            <p:cNvPr id="40" name="TextBox 39"/>
            <p:cNvSpPr txBox="1"/>
            <p:nvPr/>
          </p:nvSpPr>
          <p:spPr>
            <a:xfrm>
              <a:off x="6373917" y="4260645"/>
              <a:ext cx="1084283" cy="4770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500">
                  <a:solidFill>
                    <a:srgbClr val="7030A0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endParaRPr lang="en-US" sz="2500">
                <a:solidFill>
                  <a:srgbClr val="7030A0"/>
                </a:solidFill>
              </a:endParaRPr>
            </a:p>
          </p:txBody>
        </p:sp>
        <p:grpSp>
          <p:nvGrpSpPr>
            <p:cNvPr id="64" name="Group 63"/>
            <p:cNvGrpSpPr/>
            <p:nvPr/>
          </p:nvGrpSpPr>
          <p:grpSpPr>
            <a:xfrm>
              <a:off x="6553277" y="1362627"/>
              <a:ext cx="4701990" cy="3532595"/>
              <a:chOff x="6553277" y="1362627"/>
              <a:chExt cx="4701990" cy="3532595"/>
            </a:xfrm>
          </p:grpSpPr>
          <p:cxnSp>
            <p:nvCxnSpPr>
              <p:cNvPr id="26" name="Straight Connector 25"/>
              <p:cNvCxnSpPr/>
              <p:nvPr/>
            </p:nvCxnSpPr>
            <p:spPr>
              <a:xfrm>
                <a:off x="10086058" y="1512102"/>
                <a:ext cx="0" cy="2895600"/>
              </a:xfrm>
              <a:prstGeom prst="line">
                <a:avLst/>
              </a:prstGeom>
              <a:ln w="381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7" name="Group 56"/>
              <p:cNvGrpSpPr/>
              <p:nvPr/>
            </p:nvGrpSpPr>
            <p:grpSpPr>
              <a:xfrm>
                <a:off x="6553277" y="1362627"/>
                <a:ext cx="4701990" cy="3532595"/>
                <a:chOff x="6553277" y="1362627"/>
                <a:chExt cx="4701990" cy="3532595"/>
              </a:xfrm>
            </p:grpSpPr>
            <p:cxnSp>
              <p:nvCxnSpPr>
                <p:cNvPr id="3" name="Straight Connector 2"/>
                <p:cNvCxnSpPr/>
                <p:nvPr/>
              </p:nvCxnSpPr>
              <p:spPr>
                <a:xfrm>
                  <a:off x="7281759" y="4407702"/>
                  <a:ext cx="2819400" cy="0"/>
                </a:xfrm>
                <a:prstGeom prst="line">
                  <a:avLst/>
                </a:prstGeom>
                <a:ln w="38100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Connector 27"/>
                <p:cNvCxnSpPr/>
                <p:nvPr/>
              </p:nvCxnSpPr>
              <p:spPr>
                <a:xfrm flipH="1">
                  <a:off x="7281759" y="1512102"/>
                  <a:ext cx="2804299" cy="2881659"/>
                </a:xfrm>
                <a:prstGeom prst="line">
                  <a:avLst/>
                </a:prstGeom>
                <a:ln w="38100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2" name="TextBox 31"/>
                <p:cNvSpPr txBox="1"/>
                <p:nvPr/>
              </p:nvSpPr>
              <p:spPr>
                <a:xfrm>
                  <a:off x="10170984" y="2639724"/>
                  <a:ext cx="1084283" cy="4770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2500">
                      <a:solidFill>
                        <a:srgbClr val="0070C0"/>
                      </a:solidFill>
                      <a:effectLst/>
                      <a:latin typeface="Arial" panose="020B0604020202020204" pitchFamily="34" charset="0"/>
                      <a:ea typeface="Times New Roman" panose="02020603050405020304" pitchFamily="18" charset="0"/>
                      <a:cs typeface="Times New Roman" panose="02020603050405020304" pitchFamily="18" charset="0"/>
                    </a:rPr>
                    <a:t>4 km</a:t>
                  </a:r>
                  <a:endParaRPr lang="en-US" sz="2500">
                    <a:solidFill>
                      <a:srgbClr val="0070C0"/>
                    </a:solidFill>
                  </a:endParaRPr>
                </a:p>
              </p:txBody>
            </p:sp>
            <p:sp>
              <p:nvSpPr>
                <p:cNvPr id="33" name="TextBox 32"/>
                <p:cNvSpPr txBox="1"/>
                <p:nvPr/>
              </p:nvSpPr>
              <p:spPr>
                <a:xfrm>
                  <a:off x="8636015" y="4418168"/>
                  <a:ext cx="1084283" cy="4770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2500">
                      <a:solidFill>
                        <a:srgbClr val="0070C0"/>
                      </a:solidFill>
                      <a:effectLst/>
                      <a:latin typeface="Arial" panose="020B0604020202020204" pitchFamily="34" charset="0"/>
                      <a:ea typeface="Times New Roman" panose="02020603050405020304" pitchFamily="18" charset="0"/>
                      <a:cs typeface="Times New Roman" panose="02020603050405020304" pitchFamily="18" charset="0"/>
                    </a:rPr>
                    <a:t>4 km</a:t>
                  </a:r>
                  <a:endParaRPr lang="en-US" sz="2500">
                    <a:solidFill>
                      <a:srgbClr val="0070C0"/>
                    </a:solidFill>
                  </a:endParaRPr>
                </a:p>
              </p:txBody>
            </p:sp>
            <p:cxnSp>
              <p:nvCxnSpPr>
                <p:cNvPr id="34" name="Straight Arrow Connector 33"/>
                <p:cNvCxnSpPr/>
                <p:nvPr/>
              </p:nvCxnSpPr>
              <p:spPr>
                <a:xfrm>
                  <a:off x="7210312" y="4495800"/>
                  <a:ext cx="990600" cy="0"/>
                </a:xfrm>
                <a:prstGeom prst="straightConnector1">
                  <a:avLst/>
                </a:prstGeom>
                <a:ln w="38100">
                  <a:solidFill>
                    <a:srgbClr val="00B0F0"/>
                  </a:solidFill>
                  <a:prstDash val="solid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Straight Arrow Connector 35"/>
                <p:cNvCxnSpPr/>
                <p:nvPr/>
              </p:nvCxnSpPr>
              <p:spPr>
                <a:xfrm flipV="1">
                  <a:off x="7210312" y="3731958"/>
                  <a:ext cx="549482" cy="571400"/>
                </a:xfrm>
                <a:prstGeom prst="straightConnector1">
                  <a:avLst/>
                </a:prstGeom>
                <a:ln w="38100">
                  <a:solidFill>
                    <a:srgbClr val="FF0000"/>
                  </a:solidFill>
                  <a:prstDash val="solid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8" name="TextBox 37"/>
                <p:cNvSpPr txBox="1"/>
                <p:nvPr/>
              </p:nvSpPr>
              <p:spPr>
                <a:xfrm>
                  <a:off x="6553277" y="4569263"/>
                  <a:ext cx="2083987" cy="3231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500">
                      <a:solidFill>
                        <a:srgbClr val="7030A0"/>
                      </a:solidFill>
                      <a:effectLst/>
                      <a:latin typeface="Arial" panose="020B0604020202020204" pitchFamily="34" charset="0"/>
                      <a:ea typeface="Times New Roman" panose="02020603050405020304" pitchFamily="18" charset="0"/>
                      <a:cs typeface="Times New Roman" panose="02020603050405020304" pitchFamily="18" charset="0"/>
                    </a:rPr>
                    <a:t>Người thứ nhất</a:t>
                  </a:r>
                  <a:endParaRPr lang="en-US" sz="1500">
                    <a:solidFill>
                      <a:srgbClr val="7030A0"/>
                    </a:solidFill>
                  </a:endParaRPr>
                </a:p>
              </p:txBody>
            </p:sp>
            <p:sp>
              <p:nvSpPr>
                <p:cNvPr id="39" name="TextBox 38"/>
                <p:cNvSpPr txBox="1"/>
                <p:nvPr/>
              </p:nvSpPr>
              <p:spPr>
                <a:xfrm rot="18772984">
                  <a:off x="6245421" y="3679434"/>
                  <a:ext cx="2083987" cy="3231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500">
                      <a:solidFill>
                        <a:srgbClr val="7030A0"/>
                      </a:solidFill>
                      <a:effectLst/>
                      <a:latin typeface="Arial" panose="020B0604020202020204" pitchFamily="34" charset="0"/>
                      <a:ea typeface="Times New Roman" panose="02020603050405020304" pitchFamily="18" charset="0"/>
                      <a:cs typeface="Times New Roman" panose="02020603050405020304" pitchFamily="18" charset="0"/>
                    </a:rPr>
                    <a:t>Người thứ hai</a:t>
                  </a:r>
                  <a:endParaRPr lang="en-US" sz="1500">
                    <a:solidFill>
                      <a:srgbClr val="7030A0"/>
                    </a:solidFill>
                  </a:endParaRPr>
                </a:p>
              </p:txBody>
            </p:sp>
            <p:sp>
              <p:nvSpPr>
                <p:cNvPr id="41" name="TextBox 40"/>
                <p:cNvSpPr txBox="1"/>
                <p:nvPr/>
              </p:nvSpPr>
              <p:spPr>
                <a:xfrm>
                  <a:off x="9796614" y="4214409"/>
                  <a:ext cx="1084283" cy="4770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2500">
                      <a:solidFill>
                        <a:srgbClr val="7030A0"/>
                      </a:solidFill>
                      <a:effectLst/>
                      <a:latin typeface="Arial" panose="020B0604020202020204" pitchFamily="34" charset="0"/>
                      <a:ea typeface="Times New Roman" panose="02020603050405020304" pitchFamily="18" charset="0"/>
                      <a:cs typeface="Times New Roman" panose="02020603050405020304" pitchFamily="18" charset="0"/>
                    </a:rPr>
                    <a:t>B</a:t>
                  </a:r>
                  <a:endParaRPr lang="en-US" sz="2500">
                    <a:solidFill>
                      <a:srgbClr val="7030A0"/>
                    </a:solidFill>
                  </a:endParaRPr>
                </a:p>
              </p:txBody>
            </p:sp>
            <p:sp>
              <p:nvSpPr>
                <p:cNvPr id="42" name="TextBox 41"/>
                <p:cNvSpPr txBox="1"/>
                <p:nvPr/>
              </p:nvSpPr>
              <p:spPr>
                <a:xfrm>
                  <a:off x="9788109" y="1362627"/>
                  <a:ext cx="1084283" cy="4770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2500">
                      <a:solidFill>
                        <a:srgbClr val="7030A0"/>
                      </a:solidFill>
                      <a:effectLst/>
                      <a:latin typeface="Arial" panose="020B0604020202020204" pitchFamily="34" charset="0"/>
                      <a:ea typeface="Times New Roman" panose="02020603050405020304" pitchFamily="18" charset="0"/>
                      <a:cs typeface="Times New Roman" panose="02020603050405020304" pitchFamily="18" charset="0"/>
                    </a:rPr>
                    <a:t>C</a:t>
                  </a:r>
                  <a:endParaRPr lang="en-US" sz="2500">
                    <a:solidFill>
                      <a:srgbClr val="7030A0"/>
                    </a:solidFill>
                  </a:endParaRPr>
                </a:p>
              </p:txBody>
            </p:sp>
            <p:grpSp>
              <p:nvGrpSpPr>
                <p:cNvPr id="56" name="Group 55"/>
                <p:cNvGrpSpPr/>
                <p:nvPr/>
              </p:nvGrpSpPr>
              <p:grpSpPr>
                <a:xfrm>
                  <a:off x="9854950" y="4207439"/>
                  <a:ext cx="231107" cy="186535"/>
                  <a:chOff x="9446293" y="3446249"/>
                  <a:chExt cx="231107" cy="186535"/>
                </a:xfrm>
              </p:grpSpPr>
              <p:cxnSp>
                <p:nvCxnSpPr>
                  <p:cNvPr id="43" name="Straight Connector 42"/>
                  <p:cNvCxnSpPr/>
                  <p:nvPr/>
                </p:nvCxnSpPr>
                <p:spPr>
                  <a:xfrm>
                    <a:off x="9446293" y="3446249"/>
                    <a:ext cx="231107" cy="0"/>
                  </a:xfrm>
                  <a:prstGeom prst="line">
                    <a:avLst/>
                  </a:prstGeom>
                  <a:ln w="952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" name="Straight Connector 46"/>
                  <p:cNvCxnSpPr/>
                  <p:nvPr/>
                </p:nvCxnSpPr>
                <p:spPr>
                  <a:xfrm>
                    <a:off x="9460215" y="3446249"/>
                    <a:ext cx="110" cy="186535"/>
                  </a:xfrm>
                  <a:prstGeom prst="line">
                    <a:avLst/>
                  </a:prstGeom>
                  <a:ln w="952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58" name="Group 57"/>
            <p:cNvGrpSpPr/>
            <p:nvPr/>
          </p:nvGrpSpPr>
          <p:grpSpPr>
            <a:xfrm>
              <a:off x="6728805" y="1521243"/>
              <a:ext cx="1504078" cy="1460956"/>
              <a:chOff x="3860800" y="2711197"/>
              <a:chExt cx="3270114" cy="3831009"/>
            </a:xfrm>
          </p:grpSpPr>
          <p:pic>
            <p:nvPicPr>
              <p:cNvPr id="59" name="Graphic 58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 l="22020" t="16055" r="11467" b="17432"/>
              <a:stretch>
                <a:fillRect/>
              </a:stretch>
            </p:blipFill>
            <p:spPr>
              <a:xfrm>
                <a:off x="4495800" y="3505200"/>
                <a:ext cx="2209800" cy="2209800"/>
              </a:xfrm>
              <a:prstGeom prst="rect">
                <a:avLst/>
              </a:prstGeom>
            </p:spPr>
          </p:pic>
          <p:sp>
            <p:nvSpPr>
              <p:cNvPr id="60" name="TextBox 59"/>
              <p:cNvSpPr txBox="1"/>
              <p:nvPr/>
            </p:nvSpPr>
            <p:spPr>
              <a:xfrm>
                <a:off x="5094434" y="2711197"/>
                <a:ext cx="685799" cy="88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>
                    <a:solidFill>
                      <a:srgbClr val="0070C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</a:t>
                </a:r>
                <a:endParaRPr lang="en-US" sz="1600" b="1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1" name="TextBox 60"/>
              <p:cNvSpPr txBox="1"/>
              <p:nvPr/>
            </p:nvSpPr>
            <p:spPr>
              <a:xfrm>
                <a:off x="5226695" y="5654429"/>
                <a:ext cx="685799" cy="88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>
                    <a:solidFill>
                      <a:srgbClr val="0070C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</a:t>
                </a:r>
                <a:endParaRPr lang="en-US" sz="1600" b="1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2" name="TextBox 61"/>
              <p:cNvSpPr txBox="1"/>
              <p:nvPr/>
            </p:nvSpPr>
            <p:spPr>
              <a:xfrm>
                <a:off x="6445115" y="4112995"/>
                <a:ext cx="685799" cy="88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>
                    <a:solidFill>
                      <a:srgbClr val="0070C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Đ</a:t>
                </a:r>
                <a:endParaRPr lang="en-US" sz="1600" b="1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3" name="TextBox 62"/>
              <p:cNvSpPr txBox="1"/>
              <p:nvPr/>
            </p:nvSpPr>
            <p:spPr>
              <a:xfrm>
                <a:off x="3860800" y="4243458"/>
                <a:ext cx="685799" cy="88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>
                    <a:solidFill>
                      <a:srgbClr val="0070C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</a:t>
                </a:r>
                <a:endParaRPr lang="en-US" sz="1600" b="1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12" grpId="0"/>
      <p:bldP spid="1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-76200" y="65599"/>
            <a:ext cx="9753600" cy="541687"/>
            <a:chOff x="74035" y="2231322"/>
            <a:chExt cx="9693167" cy="756154"/>
          </a:xfrm>
        </p:grpSpPr>
        <p:grpSp>
          <p:nvGrpSpPr>
            <p:cNvPr id="5" name="Group 70"/>
            <p:cNvGrpSpPr/>
            <p:nvPr/>
          </p:nvGrpSpPr>
          <p:grpSpPr bwMode="auto">
            <a:xfrm>
              <a:off x="330531" y="2267004"/>
              <a:ext cx="6028917" cy="708275"/>
              <a:chOff x="587623" y="3377549"/>
              <a:chExt cx="3104611" cy="1364238"/>
            </a:xfrm>
          </p:grpSpPr>
          <p:pic>
            <p:nvPicPr>
              <p:cNvPr id="8" name="Picture 8" descr="empty-green-rectangle"/>
              <p:cNvPicPr>
                <a:picLocks noChangeAspect="1" noChangeArrowheads="1"/>
              </p:cNvPicPr>
              <p:nvPr/>
            </p:nvPicPr>
            <p:blipFill>
              <a:blip r:embed="rId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7623" y="3377549"/>
                <a:ext cx="3104611" cy="13642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9" name="Picture 9" descr="green-top-faded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6200000">
                <a:off x="205129" y="3887447"/>
                <a:ext cx="1273934" cy="3960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6" name="TextBox 5"/>
            <p:cNvSpPr txBox="1"/>
            <p:nvPr/>
          </p:nvSpPr>
          <p:spPr bwMode="auto">
            <a:xfrm>
              <a:off x="74035" y="2267003"/>
              <a:ext cx="1501326" cy="68741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sz="260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chemeClr val="tx1"/>
                  </a:solidFill>
                  <a:effectLst>
                    <a:glow rad="101600">
                      <a:schemeClr val="accent4">
                        <a:satMod val="175000"/>
                        <a:alpha val="40000"/>
                      </a:schemeClr>
                    </a:glow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IV</a:t>
              </a:r>
              <a:endParaRPr lang="en-US" sz="26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tx1"/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Rectangle 1026060"/>
            <p:cNvSpPr>
              <a:spLocks noChangeArrowheads="1"/>
            </p:cNvSpPr>
            <p:nvPr/>
          </p:nvSpPr>
          <p:spPr bwMode="auto">
            <a:xfrm>
              <a:off x="1209204" y="2231322"/>
              <a:ext cx="8557998" cy="756154"/>
            </a:xfrm>
            <a:prstGeom prst="rect">
              <a:avLst/>
            </a:prstGeom>
            <a:noFill/>
            <a:ln w="9525" algn="ctr">
              <a:noFill/>
              <a:miter lim="800000"/>
            </a:ln>
          </p:spPr>
          <p:txBody>
            <a:bodyPr wrap="square" lIns="109728" tIns="54864" rIns="109728" bIns="54864">
              <a:spAutoFit/>
            </a:bodyPr>
            <a:lstStyle>
              <a:lvl1pPr marL="287655" indent="-287655" defTabSz="1095375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1095375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1095375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1095375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1095375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defTabSz="1095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defTabSz="1095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defTabSz="1095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defTabSz="1095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indent="0" defTabSz="1095375">
                <a:buClr>
                  <a:schemeClr val="tx2"/>
                </a:buClr>
                <a:buSzPct val="95000"/>
                <a:defRPr/>
              </a:pPr>
              <a:r>
                <a:rPr lang="en-US" sz="2800" i="1">
                  <a:cs typeface="Arial" panose="020B0604020202020204" pitchFamily="34" charset="0"/>
                </a:rPr>
                <a:t>Tổng hợp độ dịch chuyển</a:t>
              </a:r>
              <a:endParaRPr lang="en-US" sz="2800" dirty="0">
                <a:cs typeface="Arial" panose="020B0604020202020204" pitchFamily="34" charset="0"/>
              </a:endParaRP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605589" y="1312136"/>
            <a:ext cx="6858000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</a:pPr>
            <a:r>
              <a:rPr lang="en-US" sz="250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Quãng đường đi được của người thứ nhất:</a:t>
            </a:r>
            <a:endParaRPr lang="en-US" sz="25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808291" y="754531"/>
            <a:ext cx="1199949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</a:pPr>
            <a:r>
              <a:rPr lang="en-US" sz="2500" u="sng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Giải</a:t>
            </a:r>
            <a:endParaRPr lang="en-US" sz="2500" u="sng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61473" y="2521046"/>
            <a:ext cx="6858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600"/>
              </a:spcBef>
              <a:spcAft>
                <a:spcPts val="600"/>
              </a:spcAft>
            </a:pPr>
            <a:r>
              <a:rPr lang="en-US" sz="250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Vì ABC là tam giác vuông nên </a:t>
            </a:r>
            <a:endParaRPr lang="en-US" sz="2500">
              <a:solidFill>
                <a:srgbClr val="000000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L="0" marR="0">
              <a:spcBef>
                <a:spcPts val="600"/>
              </a:spcBef>
              <a:spcAft>
                <a:spcPts val="600"/>
              </a:spcAft>
            </a:pPr>
            <a:r>
              <a:rPr lang="en-US" sz="250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Độ lớn của độ dịch chuyển AC của người 1:</a:t>
            </a:r>
            <a:endParaRPr lang="en-US" sz="25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1066046" y="1847597"/>
            <a:ext cx="5327535" cy="650800"/>
            <a:chOff x="1073265" y="2232815"/>
            <a:chExt cx="5327535" cy="541971"/>
          </a:xfrm>
        </p:grpSpPr>
        <p:pic>
          <p:nvPicPr>
            <p:cNvPr id="24" name="Picture 5" descr="empty-blue-rectangle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3265" y="2232815"/>
              <a:ext cx="5327535" cy="4770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" name="TextBox 24"/>
            <p:cNvSpPr txBox="1"/>
            <p:nvPr/>
          </p:nvSpPr>
          <p:spPr>
            <a:xfrm>
              <a:off x="1452212" y="2297732"/>
              <a:ext cx="4475426" cy="4770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500"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</a:rPr>
                <a:t> S</a:t>
              </a:r>
              <a:r>
                <a:rPr lang="en-US" sz="2500" baseline="-25000"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</a:rPr>
                <a:t>1 </a:t>
              </a:r>
              <a:r>
                <a:rPr lang="en-US" sz="2500"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</a:rPr>
                <a:t>= AB + BC = 4 + 4 </a:t>
              </a:r>
              <a:r>
                <a:rPr lang="en-US" sz="2500">
                  <a:solidFill>
                    <a:srgbClr val="000000"/>
                  </a:solidFill>
                  <a:latin typeface="Arial" panose="020B0604020202020204" pitchFamily="34" charset="0"/>
                  <a:ea typeface="Times New Roman" panose="02020603050405020304" pitchFamily="18" charset="0"/>
                </a:rPr>
                <a:t>=</a:t>
              </a:r>
              <a:r>
                <a:rPr lang="en-US" sz="2500"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</a:rPr>
                <a:t> 8 km</a:t>
              </a:r>
              <a:endParaRPr lang="en-US" sz="2500"/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5341597" y="5726789"/>
            <a:ext cx="6363982" cy="672869"/>
            <a:chOff x="6781801" y="4766168"/>
            <a:chExt cx="5867527" cy="536950"/>
          </a:xfrm>
        </p:grpSpPr>
        <p:pic>
          <p:nvPicPr>
            <p:cNvPr id="29" name="Picture 5" descr="empty-blue-rectangle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81801" y="4766168"/>
              <a:ext cx="5737436" cy="4770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1" name="TextBox 30"/>
            <p:cNvSpPr txBox="1"/>
            <p:nvPr/>
          </p:nvSpPr>
          <p:spPr>
            <a:xfrm>
              <a:off x="7111593" y="4826064"/>
              <a:ext cx="5537735" cy="4770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500"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</a:rPr>
                <a:t>d</a:t>
              </a:r>
              <a:r>
                <a:rPr lang="en-US" sz="2500" baseline="-25000"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</a:rPr>
                <a:t>1</a:t>
              </a:r>
              <a:r>
                <a:rPr lang="en-US" sz="2500"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</a:rPr>
                <a:t> = 5,7 km (hướng 45° Đông - Bắc). </a:t>
              </a:r>
              <a:endParaRPr lang="en-US" sz="2500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6" name="TextBox 35"/>
              <p:cNvSpPr txBox="1"/>
              <p:nvPr/>
            </p:nvSpPr>
            <p:spPr>
              <a:xfrm>
                <a:off x="709268" y="4563609"/>
                <a:ext cx="8611354" cy="10285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R="0"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sz="250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</a:rPr>
                  <a:t>Vì </a:t>
                </a:r>
                <a:r>
                  <a:rPr lang="en-US" sz="250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sym typeface="Symbol" panose="05050102010706020507" pitchFamily="18" charset="2"/>
                  </a:rPr>
                  <a:t></a:t>
                </a:r>
                <a:r>
                  <a:rPr lang="en-US" sz="250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</a:rPr>
                  <a:t>ABC vuông cân: </a:t>
                </a:r>
                <a14:m>
                  <m:oMath xmlns:m="http://schemas.openxmlformats.org/officeDocument/2006/math">
                    <m:acc>
                      <m:accPr>
                        <m:ctrlPr>
                          <a:rPr lang="en-US" sz="250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/>
                          </a:rPr>
                        </m:ctrlPr>
                      </m:accPr>
                      <m:e>
                        <m:r>
                          <a:rPr lang="en-US" sz="25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𝐶𝐴𝐵</m:t>
                        </m:r>
                      </m:e>
                    </m:acc>
                  </m:oMath>
                </a14:m>
                <a:r>
                  <a:rPr lang="en-US" sz="250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</a:rPr>
                  <a:t> = 45</a:t>
                </a:r>
                <a:r>
                  <a:rPr lang="en-US" sz="2500" baseline="3000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</a:rPr>
                  <a:t>0</a:t>
                </a:r>
                <a:r>
                  <a:rPr lang="en-US" sz="250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</a:rPr>
                  <a:t>. </a:t>
                </a:r>
                <a:endParaRPr lang="en-US" sz="2500"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</a:endParaRPr>
              </a:p>
              <a:p>
                <a:pPr marR="0"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sz="250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</a:rPr>
                  <a:t>Hướng của độ dịch chuyển: 45° Đông - Bắc</a:t>
                </a:r>
                <a:endParaRPr lang="en-US" sz="2500"/>
              </a:p>
            </p:txBody>
          </p:sp>
        </mc:Choice>
        <mc:Fallback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268" y="4563609"/>
                <a:ext cx="8611354" cy="1028551"/>
              </a:xfrm>
              <a:prstGeom prst="rect">
                <a:avLst/>
              </a:prstGeom>
              <a:blipFill rotWithShape="1">
                <a:blip r:embed="rId4"/>
                <a:stretch>
                  <a:fillRect l="-7" t="-3321" r="1" b="34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TextBox 37"/>
          <p:cNvSpPr txBox="1"/>
          <p:nvPr/>
        </p:nvSpPr>
        <p:spPr>
          <a:xfrm>
            <a:off x="652561" y="5798294"/>
            <a:ext cx="4547938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>
              <a:spcBef>
                <a:spcPts val="600"/>
              </a:spcBef>
            </a:pPr>
            <a:r>
              <a:rPr lang="en-US" sz="250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sz="250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Độ dịch chuyển của người 1:</a:t>
            </a:r>
            <a:endParaRPr lang="en-US" sz="2500">
              <a:solidFill>
                <a:srgbClr val="000000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</p:txBody>
      </p:sp>
      <p:grpSp>
        <p:nvGrpSpPr>
          <p:cNvPr id="40" name="Group 39"/>
          <p:cNvGrpSpPr/>
          <p:nvPr/>
        </p:nvGrpSpPr>
        <p:grpSpPr>
          <a:xfrm>
            <a:off x="1051044" y="3752526"/>
            <a:ext cx="6092768" cy="724300"/>
            <a:chOff x="1370821" y="2904035"/>
            <a:chExt cx="6092768" cy="550925"/>
          </a:xfrm>
        </p:grpSpPr>
        <p:pic>
          <p:nvPicPr>
            <p:cNvPr id="41" name="Picture 5" descr="empty-blue-rectangle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70821" y="2904035"/>
              <a:ext cx="6092768" cy="4770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2" name="TextBox 41"/>
                <p:cNvSpPr txBox="1"/>
                <p:nvPr/>
              </p:nvSpPr>
              <p:spPr>
                <a:xfrm>
                  <a:off x="1689751" y="2930842"/>
                  <a:ext cx="5486400" cy="52411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sz="2500">
                      <a:solidFill>
                        <a:srgbClr val="000000"/>
                      </a:solidFill>
                      <a:effectLst/>
                      <a:latin typeface="Arial" panose="020B0604020202020204" pitchFamily="34" charset="0"/>
                      <a:ea typeface="Times New Roman" panose="02020603050405020304" pitchFamily="18" charset="0"/>
                    </a:rPr>
                    <a:t>d</a:t>
                  </a:r>
                  <a:r>
                    <a:rPr lang="en-US" sz="2500" baseline="-25000">
                      <a:solidFill>
                        <a:srgbClr val="000000"/>
                      </a:solidFill>
                      <a:effectLst/>
                      <a:latin typeface="Arial" panose="020B0604020202020204" pitchFamily="34" charset="0"/>
                      <a:ea typeface="Times New Roman" panose="02020603050405020304" pitchFamily="18" charset="0"/>
                    </a:rPr>
                    <a:t>1</a:t>
                  </a:r>
                  <a:r>
                    <a:rPr lang="en-US" sz="2500">
                      <a:solidFill>
                        <a:srgbClr val="000000"/>
                      </a:solidFill>
                      <a:effectLst/>
                      <a:latin typeface="Arial" panose="020B0604020202020204" pitchFamily="34" charset="0"/>
                      <a:ea typeface="Times New Roman" panose="02020603050405020304" pitchFamily="18" charset="0"/>
                    </a:rPr>
                    <a:t>= </a:t>
                  </a:r>
                  <a14:m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sz="2500" i="1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sz="2500" i="1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/>
                                </a:rPr>
                              </m:ctrlPr>
                            </m:sSupPr>
                            <m:e>
                              <m:r>
                                <a:rPr lang="en-US" sz="2500" b="0" i="1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𝐴𝐵</m:t>
                              </m:r>
                            </m:e>
                            <m:sup>
                              <m:r>
                                <a:rPr lang="en-US" sz="2500" b="0" i="1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500" b="0" i="1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500" i="1">
                                  <a:solidFill>
                                    <a:srgbClr val="000000"/>
                                  </a:solidFill>
                                  <a:latin typeface="Cambria Math" panose="02040503050406030204"/>
                                </a:rPr>
                              </m:ctrlPr>
                            </m:sSupPr>
                            <m:e>
                              <m:r>
                                <a:rPr lang="en-US" sz="25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US" sz="25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p>
                              <m:r>
                                <a:rPr lang="en-US" sz="25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a14:m>
                  <a:r>
                    <a:rPr lang="en-US" sz="2500">
                      <a:solidFill>
                        <a:srgbClr val="000000"/>
                      </a:solidFill>
                      <a:effectLst/>
                      <a:latin typeface="Arial" panose="020B0604020202020204" pitchFamily="34" charset="0"/>
                      <a:ea typeface="Times New Roman" panose="02020603050405020304" pitchFamily="18" charset="0"/>
                    </a:rPr>
                    <a:t> </a:t>
                  </a:r>
                  <a:r>
                    <a:rPr lang="en-US" sz="2500">
                      <a:solidFill>
                        <a:srgbClr val="000000"/>
                      </a:solidFill>
                      <a:latin typeface="Arial" panose="020B0604020202020204" pitchFamily="34" charset="0"/>
                      <a:ea typeface="Times New Roman" panose="02020603050405020304" pitchFamily="18" charset="0"/>
                    </a:rPr>
                    <a:t>=</a:t>
                  </a:r>
                  <a:r>
                    <a:rPr lang="en-US" sz="2500">
                      <a:solidFill>
                        <a:srgbClr val="000000"/>
                      </a:solidFill>
                      <a:effectLst/>
                      <a:latin typeface="Arial" panose="020B0604020202020204" pitchFamily="34" charset="0"/>
                      <a:ea typeface="Times New Roman" panose="02020603050405020304" pitchFamily="18" charset="0"/>
                    </a:rPr>
                    <a:t> </a:t>
                  </a:r>
                  <a14:m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sz="2500" i="1">
                              <a:solidFill>
                                <a:srgbClr val="000000"/>
                              </a:solidFill>
                              <a:latin typeface="Cambria Math" panose="02040503050406030204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sz="2500" i="1">
                                  <a:solidFill>
                                    <a:srgbClr val="000000"/>
                                  </a:solidFill>
                                  <a:latin typeface="Cambria Math" panose="02040503050406030204"/>
                                </a:rPr>
                              </m:ctrlPr>
                            </m:sSupPr>
                            <m:e>
                              <m:r>
                                <a:rPr lang="en-US" sz="25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  <m:sup>
                              <m:r>
                                <a:rPr lang="en-US" sz="25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500" i="1">
                                  <a:solidFill>
                                    <a:srgbClr val="000000"/>
                                  </a:solidFill>
                                  <a:latin typeface="Cambria Math" panose="02040503050406030204"/>
                                </a:rPr>
                              </m:ctrlPr>
                            </m:sSupPr>
                            <m:e>
                              <m:r>
                                <a:rPr lang="en-US" sz="25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  <m:sup>
                              <m:r>
                                <a:rPr lang="en-US" sz="25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  <m:r>
                        <a:rPr lang="en-US" sz="2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en-US" sz="2500">
                      <a:solidFill>
                        <a:srgbClr val="000000"/>
                      </a:solidFill>
                      <a:effectLst/>
                      <a:latin typeface="Arial" panose="020B0604020202020204" pitchFamily="34" charset="0"/>
                      <a:ea typeface="Times New Roman" panose="02020603050405020304" pitchFamily="18" charset="0"/>
                    </a:rPr>
                    <a:t>= 5,7 km</a:t>
                  </a:r>
                  <a:endParaRPr lang="en-US" sz="2500"/>
                </a:p>
              </p:txBody>
            </p:sp>
          </mc:Choice>
          <mc:Fallback>
            <p:sp>
              <p:nvSpPr>
                <p:cNvPr id="42" name="TextBox 4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89751" y="2930842"/>
                  <a:ext cx="5486400" cy="524118"/>
                </a:xfrm>
                <a:prstGeom prst="rect">
                  <a:avLst/>
                </a:prstGeom>
                <a:blipFill rotWithShape="1">
                  <a:blip r:embed="rId5"/>
                </a:blipFill>
              </p:spPr>
              <p:txBody>
                <a:bodyPr/>
                <a:lstStyle/>
                <a:p>
                  <a:r>
                    <a:rPr lang="en-US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4" name="Group 63"/>
          <p:cNvGrpSpPr/>
          <p:nvPr/>
        </p:nvGrpSpPr>
        <p:grpSpPr>
          <a:xfrm>
            <a:off x="7148500" y="191088"/>
            <a:ext cx="4881350" cy="3532595"/>
            <a:chOff x="6373917" y="1362627"/>
            <a:chExt cx="4881350" cy="3532595"/>
          </a:xfrm>
        </p:grpSpPr>
        <p:sp>
          <p:nvSpPr>
            <p:cNvPr id="65" name="TextBox 64"/>
            <p:cNvSpPr txBox="1"/>
            <p:nvPr/>
          </p:nvSpPr>
          <p:spPr>
            <a:xfrm>
              <a:off x="6373917" y="4260645"/>
              <a:ext cx="1084283" cy="4770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500">
                  <a:solidFill>
                    <a:srgbClr val="7030A0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endParaRPr lang="en-US" sz="2500">
                <a:solidFill>
                  <a:srgbClr val="7030A0"/>
                </a:solidFill>
              </a:endParaRPr>
            </a:p>
          </p:txBody>
        </p:sp>
        <p:grpSp>
          <p:nvGrpSpPr>
            <p:cNvPr id="66" name="Group 65"/>
            <p:cNvGrpSpPr/>
            <p:nvPr/>
          </p:nvGrpSpPr>
          <p:grpSpPr>
            <a:xfrm>
              <a:off x="6553277" y="1362627"/>
              <a:ext cx="4701990" cy="3532595"/>
              <a:chOff x="6553277" y="1362627"/>
              <a:chExt cx="4701990" cy="3532595"/>
            </a:xfrm>
          </p:grpSpPr>
          <p:cxnSp>
            <p:nvCxnSpPr>
              <p:cNvPr id="73" name="Straight Connector 72"/>
              <p:cNvCxnSpPr/>
              <p:nvPr/>
            </p:nvCxnSpPr>
            <p:spPr>
              <a:xfrm>
                <a:off x="10086058" y="1512102"/>
                <a:ext cx="0" cy="2895600"/>
              </a:xfrm>
              <a:prstGeom prst="line">
                <a:avLst/>
              </a:prstGeom>
              <a:ln w="381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74" name="Group 73"/>
              <p:cNvGrpSpPr/>
              <p:nvPr/>
            </p:nvGrpSpPr>
            <p:grpSpPr>
              <a:xfrm>
                <a:off x="6553277" y="1362627"/>
                <a:ext cx="4701990" cy="3532595"/>
                <a:chOff x="6553277" y="1362627"/>
                <a:chExt cx="4701990" cy="3532595"/>
              </a:xfrm>
            </p:grpSpPr>
            <p:cxnSp>
              <p:nvCxnSpPr>
                <p:cNvPr id="75" name="Straight Connector 74"/>
                <p:cNvCxnSpPr/>
                <p:nvPr/>
              </p:nvCxnSpPr>
              <p:spPr>
                <a:xfrm>
                  <a:off x="7281759" y="4407702"/>
                  <a:ext cx="2819400" cy="0"/>
                </a:xfrm>
                <a:prstGeom prst="line">
                  <a:avLst/>
                </a:prstGeom>
                <a:ln w="38100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Straight Connector 75"/>
                <p:cNvCxnSpPr/>
                <p:nvPr/>
              </p:nvCxnSpPr>
              <p:spPr>
                <a:xfrm flipH="1">
                  <a:off x="7281759" y="1512102"/>
                  <a:ext cx="2804299" cy="2881659"/>
                </a:xfrm>
                <a:prstGeom prst="line">
                  <a:avLst/>
                </a:prstGeom>
                <a:ln w="38100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7" name="TextBox 76"/>
                <p:cNvSpPr txBox="1"/>
                <p:nvPr/>
              </p:nvSpPr>
              <p:spPr>
                <a:xfrm>
                  <a:off x="10170984" y="2639724"/>
                  <a:ext cx="1084283" cy="4770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2500">
                      <a:solidFill>
                        <a:srgbClr val="0070C0"/>
                      </a:solidFill>
                      <a:effectLst/>
                      <a:latin typeface="Arial" panose="020B0604020202020204" pitchFamily="34" charset="0"/>
                      <a:ea typeface="Times New Roman" panose="02020603050405020304" pitchFamily="18" charset="0"/>
                      <a:cs typeface="Times New Roman" panose="02020603050405020304" pitchFamily="18" charset="0"/>
                    </a:rPr>
                    <a:t>4 km</a:t>
                  </a:r>
                  <a:endParaRPr lang="en-US" sz="2500">
                    <a:solidFill>
                      <a:srgbClr val="0070C0"/>
                    </a:solidFill>
                  </a:endParaRPr>
                </a:p>
              </p:txBody>
            </p:sp>
            <p:sp>
              <p:nvSpPr>
                <p:cNvPr id="78" name="TextBox 77"/>
                <p:cNvSpPr txBox="1"/>
                <p:nvPr/>
              </p:nvSpPr>
              <p:spPr>
                <a:xfrm>
                  <a:off x="8636015" y="4418168"/>
                  <a:ext cx="1084283" cy="4770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2500">
                      <a:solidFill>
                        <a:srgbClr val="0070C0"/>
                      </a:solidFill>
                      <a:effectLst/>
                      <a:latin typeface="Arial" panose="020B0604020202020204" pitchFamily="34" charset="0"/>
                      <a:ea typeface="Times New Roman" panose="02020603050405020304" pitchFamily="18" charset="0"/>
                      <a:cs typeface="Times New Roman" panose="02020603050405020304" pitchFamily="18" charset="0"/>
                    </a:rPr>
                    <a:t>4 km</a:t>
                  </a:r>
                  <a:endParaRPr lang="en-US" sz="2500">
                    <a:solidFill>
                      <a:srgbClr val="0070C0"/>
                    </a:solidFill>
                  </a:endParaRPr>
                </a:p>
              </p:txBody>
            </p:sp>
            <p:cxnSp>
              <p:nvCxnSpPr>
                <p:cNvPr id="79" name="Straight Arrow Connector 78"/>
                <p:cNvCxnSpPr/>
                <p:nvPr/>
              </p:nvCxnSpPr>
              <p:spPr>
                <a:xfrm>
                  <a:off x="7210312" y="4495800"/>
                  <a:ext cx="990600" cy="0"/>
                </a:xfrm>
                <a:prstGeom prst="straightConnector1">
                  <a:avLst/>
                </a:prstGeom>
                <a:ln w="38100">
                  <a:solidFill>
                    <a:srgbClr val="00B0F0"/>
                  </a:solidFill>
                  <a:prstDash val="solid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0" name="Straight Arrow Connector 79"/>
                <p:cNvCxnSpPr/>
                <p:nvPr/>
              </p:nvCxnSpPr>
              <p:spPr>
                <a:xfrm flipV="1">
                  <a:off x="7210312" y="3731958"/>
                  <a:ext cx="549482" cy="571400"/>
                </a:xfrm>
                <a:prstGeom prst="straightConnector1">
                  <a:avLst/>
                </a:prstGeom>
                <a:ln w="38100">
                  <a:solidFill>
                    <a:srgbClr val="FF0000"/>
                  </a:solidFill>
                  <a:prstDash val="solid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1" name="TextBox 80"/>
                <p:cNvSpPr txBox="1"/>
                <p:nvPr/>
              </p:nvSpPr>
              <p:spPr>
                <a:xfrm>
                  <a:off x="6553277" y="4569263"/>
                  <a:ext cx="2083987" cy="3231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500">
                      <a:solidFill>
                        <a:srgbClr val="7030A0"/>
                      </a:solidFill>
                      <a:effectLst/>
                      <a:latin typeface="Arial" panose="020B0604020202020204" pitchFamily="34" charset="0"/>
                      <a:ea typeface="Times New Roman" panose="02020603050405020304" pitchFamily="18" charset="0"/>
                      <a:cs typeface="Times New Roman" panose="02020603050405020304" pitchFamily="18" charset="0"/>
                    </a:rPr>
                    <a:t>Người thứ nhất</a:t>
                  </a:r>
                  <a:endParaRPr lang="en-US" sz="1500">
                    <a:solidFill>
                      <a:srgbClr val="7030A0"/>
                    </a:solidFill>
                  </a:endParaRPr>
                </a:p>
              </p:txBody>
            </p:sp>
            <p:sp>
              <p:nvSpPr>
                <p:cNvPr id="82" name="TextBox 81"/>
                <p:cNvSpPr txBox="1"/>
                <p:nvPr/>
              </p:nvSpPr>
              <p:spPr>
                <a:xfrm rot="18772984">
                  <a:off x="6245421" y="3679434"/>
                  <a:ext cx="2083987" cy="3231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500">
                      <a:solidFill>
                        <a:srgbClr val="7030A0"/>
                      </a:solidFill>
                      <a:effectLst/>
                      <a:latin typeface="Arial" panose="020B0604020202020204" pitchFamily="34" charset="0"/>
                      <a:ea typeface="Times New Roman" panose="02020603050405020304" pitchFamily="18" charset="0"/>
                      <a:cs typeface="Times New Roman" panose="02020603050405020304" pitchFamily="18" charset="0"/>
                    </a:rPr>
                    <a:t>Người thứ hai</a:t>
                  </a:r>
                  <a:endParaRPr lang="en-US" sz="1500">
                    <a:solidFill>
                      <a:srgbClr val="7030A0"/>
                    </a:solidFill>
                  </a:endParaRPr>
                </a:p>
              </p:txBody>
            </p:sp>
            <p:sp>
              <p:nvSpPr>
                <p:cNvPr id="83" name="TextBox 82"/>
                <p:cNvSpPr txBox="1"/>
                <p:nvPr/>
              </p:nvSpPr>
              <p:spPr>
                <a:xfrm>
                  <a:off x="9796614" y="4214409"/>
                  <a:ext cx="1084283" cy="4770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2500">
                      <a:solidFill>
                        <a:srgbClr val="7030A0"/>
                      </a:solidFill>
                      <a:effectLst/>
                      <a:latin typeface="Arial" panose="020B0604020202020204" pitchFamily="34" charset="0"/>
                      <a:ea typeface="Times New Roman" panose="02020603050405020304" pitchFamily="18" charset="0"/>
                      <a:cs typeface="Times New Roman" panose="02020603050405020304" pitchFamily="18" charset="0"/>
                    </a:rPr>
                    <a:t>B</a:t>
                  </a:r>
                  <a:endParaRPr lang="en-US" sz="2500">
                    <a:solidFill>
                      <a:srgbClr val="7030A0"/>
                    </a:solidFill>
                  </a:endParaRPr>
                </a:p>
              </p:txBody>
            </p:sp>
            <p:sp>
              <p:nvSpPr>
                <p:cNvPr id="84" name="TextBox 83"/>
                <p:cNvSpPr txBox="1"/>
                <p:nvPr/>
              </p:nvSpPr>
              <p:spPr>
                <a:xfrm>
                  <a:off x="9788109" y="1362627"/>
                  <a:ext cx="1084283" cy="4770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2500">
                      <a:solidFill>
                        <a:srgbClr val="7030A0"/>
                      </a:solidFill>
                      <a:effectLst/>
                      <a:latin typeface="Arial" panose="020B0604020202020204" pitchFamily="34" charset="0"/>
                      <a:ea typeface="Times New Roman" panose="02020603050405020304" pitchFamily="18" charset="0"/>
                      <a:cs typeface="Times New Roman" panose="02020603050405020304" pitchFamily="18" charset="0"/>
                    </a:rPr>
                    <a:t>C</a:t>
                  </a:r>
                  <a:endParaRPr lang="en-US" sz="2500">
                    <a:solidFill>
                      <a:srgbClr val="7030A0"/>
                    </a:solidFill>
                  </a:endParaRPr>
                </a:p>
              </p:txBody>
            </p:sp>
            <p:grpSp>
              <p:nvGrpSpPr>
                <p:cNvPr id="85" name="Group 84"/>
                <p:cNvGrpSpPr/>
                <p:nvPr/>
              </p:nvGrpSpPr>
              <p:grpSpPr>
                <a:xfrm>
                  <a:off x="9854950" y="4207439"/>
                  <a:ext cx="231107" cy="186535"/>
                  <a:chOff x="9446293" y="3446249"/>
                  <a:chExt cx="231107" cy="186535"/>
                </a:xfrm>
              </p:grpSpPr>
              <p:cxnSp>
                <p:nvCxnSpPr>
                  <p:cNvPr id="86" name="Straight Connector 85"/>
                  <p:cNvCxnSpPr/>
                  <p:nvPr/>
                </p:nvCxnSpPr>
                <p:spPr>
                  <a:xfrm>
                    <a:off x="9446293" y="3446249"/>
                    <a:ext cx="231107" cy="0"/>
                  </a:xfrm>
                  <a:prstGeom prst="line">
                    <a:avLst/>
                  </a:prstGeom>
                  <a:ln w="952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7" name="Straight Connector 86"/>
                  <p:cNvCxnSpPr/>
                  <p:nvPr/>
                </p:nvCxnSpPr>
                <p:spPr>
                  <a:xfrm>
                    <a:off x="9460215" y="3446249"/>
                    <a:ext cx="110" cy="186535"/>
                  </a:xfrm>
                  <a:prstGeom prst="line">
                    <a:avLst/>
                  </a:prstGeom>
                  <a:ln w="952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67" name="Group 66"/>
            <p:cNvGrpSpPr/>
            <p:nvPr/>
          </p:nvGrpSpPr>
          <p:grpSpPr>
            <a:xfrm>
              <a:off x="6728805" y="1521243"/>
              <a:ext cx="1504078" cy="1460956"/>
              <a:chOff x="3860800" y="2711197"/>
              <a:chExt cx="3270114" cy="3831009"/>
            </a:xfrm>
          </p:grpSpPr>
          <p:pic>
            <p:nvPicPr>
              <p:cNvPr id="68" name="Graphic 67"/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rcRect l="22020" t="16055" r="11467" b="17432"/>
              <a:stretch>
                <a:fillRect/>
              </a:stretch>
            </p:blipFill>
            <p:spPr>
              <a:xfrm>
                <a:off x="4495800" y="3505200"/>
                <a:ext cx="2209800" cy="2209800"/>
              </a:xfrm>
              <a:prstGeom prst="rect">
                <a:avLst/>
              </a:prstGeom>
            </p:spPr>
          </p:pic>
          <p:sp>
            <p:nvSpPr>
              <p:cNvPr id="69" name="TextBox 68"/>
              <p:cNvSpPr txBox="1"/>
              <p:nvPr/>
            </p:nvSpPr>
            <p:spPr>
              <a:xfrm>
                <a:off x="5094434" y="2711197"/>
                <a:ext cx="685799" cy="88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>
                    <a:solidFill>
                      <a:srgbClr val="0070C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</a:t>
                </a:r>
                <a:endParaRPr lang="en-US" sz="1600" b="1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0" name="TextBox 69"/>
              <p:cNvSpPr txBox="1"/>
              <p:nvPr/>
            </p:nvSpPr>
            <p:spPr>
              <a:xfrm>
                <a:off x="5226695" y="5654429"/>
                <a:ext cx="685799" cy="88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>
                    <a:solidFill>
                      <a:srgbClr val="0070C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</a:t>
                </a:r>
                <a:endParaRPr lang="en-US" sz="1600" b="1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1" name="TextBox 70"/>
              <p:cNvSpPr txBox="1"/>
              <p:nvPr/>
            </p:nvSpPr>
            <p:spPr>
              <a:xfrm>
                <a:off x="6445115" y="4112995"/>
                <a:ext cx="685799" cy="88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>
                    <a:solidFill>
                      <a:srgbClr val="0070C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Đ</a:t>
                </a:r>
                <a:endParaRPr lang="en-US" sz="1600" b="1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2" name="TextBox 71"/>
              <p:cNvSpPr txBox="1"/>
              <p:nvPr/>
            </p:nvSpPr>
            <p:spPr>
              <a:xfrm>
                <a:off x="3860800" y="4243458"/>
                <a:ext cx="685799" cy="88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>
                    <a:solidFill>
                      <a:srgbClr val="0070C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</a:t>
                </a:r>
                <a:endParaRPr lang="en-US" sz="1600" b="1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3" grpId="0"/>
      <p:bldP spid="36" grpId="0"/>
      <p:bldP spid="3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-76200" y="65599"/>
            <a:ext cx="9753600" cy="541687"/>
            <a:chOff x="74035" y="2231322"/>
            <a:chExt cx="9693167" cy="756154"/>
          </a:xfrm>
        </p:grpSpPr>
        <p:grpSp>
          <p:nvGrpSpPr>
            <p:cNvPr id="5" name="Group 70"/>
            <p:cNvGrpSpPr/>
            <p:nvPr/>
          </p:nvGrpSpPr>
          <p:grpSpPr bwMode="auto">
            <a:xfrm>
              <a:off x="330531" y="2267004"/>
              <a:ext cx="6028917" cy="708275"/>
              <a:chOff x="587623" y="3377549"/>
              <a:chExt cx="3104611" cy="1364238"/>
            </a:xfrm>
          </p:grpSpPr>
          <p:pic>
            <p:nvPicPr>
              <p:cNvPr id="8" name="Picture 8" descr="empty-green-rectangle"/>
              <p:cNvPicPr>
                <a:picLocks noChangeAspect="1" noChangeArrowheads="1"/>
              </p:cNvPicPr>
              <p:nvPr/>
            </p:nvPicPr>
            <p:blipFill>
              <a:blip r:embed="rId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7623" y="3377549"/>
                <a:ext cx="3104611" cy="13642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9" name="Picture 9" descr="green-top-faded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6200000">
                <a:off x="205129" y="3887447"/>
                <a:ext cx="1273934" cy="3960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6" name="TextBox 5"/>
            <p:cNvSpPr txBox="1"/>
            <p:nvPr/>
          </p:nvSpPr>
          <p:spPr bwMode="auto">
            <a:xfrm>
              <a:off x="74035" y="2267003"/>
              <a:ext cx="1501326" cy="68741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sz="260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chemeClr val="tx1"/>
                  </a:solidFill>
                  <a:effectLst>
                    <a:glow rad="101600">
                      <a:schemeClr val="accent4">
                        <a:satMod val="175000"/>
                        <a:alpha val="40000"/>
                      </a:schemeClr>
                    </a:glow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IV</a:t>
              </a:r>
              <a:endParaRPr lang="en-US" sz="26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tx1"/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Rectangle 1026060"/>
            <p:cNvSpPr>
              <a:spLocks noChangeArrowheads="1"/>
            </p:cNvSpPr>
            <p:nvPr/>
          </p:nvSpPr>
          <p:spPr bwMode="auto">
            <a:xfrm>
              <a:off x="1209204" y="2231322"/>
              <a:ext cx="8557998" cy="756154"/>
            </a:xfrm>
            <a:prstGeom prst="rect">
              <a:avLst/>
            </a:prstGeom>
            <a:noFill/>
            <a:ln w="9525" algn="ctr">
              <a:noFill/>
              <a:miter lim="800000"/>
            </a:ln>
          </p:spPr>
          <p:txBody>
            <a:bodyPr wrap="square" lIns="109728" tIns="54864" rIns="109728" bIns="54864">
              <a:spAutoFit/>
            </a:bodyPr>
            <a:lstStyle>
              <a:lvl1pPr marL="287655" indent="-287655" defTabSz="1095375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1095375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1095375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1095375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1095375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defTabSz="1095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defTabSz="1095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defTabSz="1095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defTabSz="1095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indent="0" defTabSz="1095375">
                <a:buClr>
                  <a:schemeClr val="tx2"/>
                </a:buClr>
                <a:buSzPct val="95000"/>
                <a:defRPr/>
              </a:pPr>
              <a:r>
                <a:rPr lang="en-US" sz="2800" i="1">
                  <a:cs typeface="Arial" panose="020B0604020202020204" pitchFamily="34" charset="0"/>
                </a:rPr>
                <a:t>Tổng hợp độ dịch chuyển</a:t>
              </a:r>
              <a:endParaRPr lang="en-US" sz="2800" dirty="0">
                <a:cs typeface="Arial" panose="020B0604020202020204" pitchFamily="34" charset="0"/>
              </a:endParaRP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523142" y="1255581"/>
            <a:ext cx="5642811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>
              <a:spcBef>
                <a:spcPts val="600"/>
              </a:spcBef>
            </a:pPr>
            <a:r>
              <a:rPr lang="en-US" sz="250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Quãng đường đi được của người 2:</a:t>
            </a:r>
            <a:endParaRPr lang="en-US" sz="2500">
              <a:solidFill>
                <a:srgbClr val="000000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79142" y="721184"/>
            <a:ext cx="1199949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</a:pPr>
            <a:r>
              <a:rPr lang="en-US" sz="2500" u="sng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Giải</a:t>
            </a:r>
            <a:endParaRPr lang="en-US" sz="2500" u="sng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grpSp>
        <p:nvGrpSpPr>
          <p:cNvPr id="43" name="Group 42"/>
          <p:cNvGrpSpPr/>
          <p:nvPr/>
        </p:nvGrpSpPr>
        <p:grpSpPr>
          <a:xfrm>
            <a:off x="1276185" y="1796005"/>
            <a:ext cx="3789541" cy="789775"/>
            <a:chOff x="4902468" y="5822435"/>
            <a:chExt cx="3789541" cy="526586"/>
          </a:xfrm>
        </p:grpSpPr>
        <p:pic>
          <p:nvPicPr>
            <p:cNvPr id="26" name="Picture 5" descr="empty-blue-rectangle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02468" y="5822435"/>
              <a:ext cx="3327132" cy="4770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9" name="TextBox 38"/>
            <p:cNvSpPr txBox="1"/>
            <p:nvPr/>
          </p:nvSpPr>
          <p:spPr>
            <a:xfrm>
              <a:off x="5235136" y="5871967"/>
              <a:ext cx="3456873" cy="4770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R="0">
                <a:spcBef>
                  <a:spcPts val="600"/>
                </a:spcBef>
              </a:pPr>
              <a:r>
                <a:rPr lang="en-US" sz="2500"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</a:rPr>
                <a:t>s</a:t>
              </a:r>
              <a:r>
                <a:rPr lang="en-US" sz="2500" baseline="-25000"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</a:rPr>
                <a:t>2</a:t>
              </a:r>
              <a:r>
                <a:rPr lang="en-US" sz="2500"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</a:rPr>
                <a:t> = AC = 5,7 km </a:t>
              </a:r>
              <a:endParaRPr lang="en-US" sz="250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endParaRPr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779566" y="3138410"/>
            <a:ext cx="6019800" cy="676721"/>
            <a:chOff x="6781801" y="4766168"/>
            <a:chExt cx="5737436" cy="530508"/>
          </a:xfrm>
        </p:grpSpPr>
        <p:pic>
          <p:nvPicPr>
            <p:cNvPr id="45" name="Picture 5" descr="empty-blue-rectangle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81801" y="4766168"/>
              <a:ext cx="5737436" cy="4770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6" name="TextBox 45"/>
            <p:cNvSpPr txBox="1"/>
            <p:nvPr/>
          </p:nvSpPr>
          <p:spPr>
            <a:xfrm>
              <a:off x="6981502" y="4819622"/>
              <a:ext cx="5537735" cy="4770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500"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</a:rPr>
                <a:t>d</a:t>
              </a:r>
              <a:r>
                <a:rPr lang="en-US" sz="2500" baseline="-25000"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</a:rPr>
                <a:t>2</a:t>
              </a:r>
              <a:r>
                <a:rPr lang="en-US" sz="2500"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</a:rPr>
                <a:t> = 5,7 km (hướng 45° Đông - Bắc). </a:t>
              </a:r>
              <a:endParaRPr lang="en-US" sz="2500"/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536520" y="2565816"/>
            <a:ext cx="4547938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>
              <a:spcBef>
                <a:spcPts val="600"/>
              </a:spcBef>
            </a:pPr>
            <a:r>
              <a:rPr lang="en-US" sz="250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sz="250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Độ dịch chuyển của người 2:</a:t>
            </a:r>
            <a:endParaRPr lang="en-US" sz="2500">
              <a:solidFill>
                <a:srgbClr val="000000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</p:txBody>
      </p:sp>
      <p:grpSp>
        <p:nvGrpSpPr>
          <p:cNvPr id="64" name="Group 63"/>
          <p:cNvGrpSpPr/>
          <p:nvPr/>
        </p:nvGrpSpPr>
        <p:grpSpPr>
          <a:xfrm>
            <a:off x="7148500" y="191088"/>
            <a:ext cx="4881350" cy="3532595"/>
            <a:chOff x="6373917" y="1362627"/>
            <a:chExt cx="4881350" cy="3532595"/>
          </a:xfrm>
        </p:grpSpPr>
        <p:sp>
          <p:nvSpPr>
            <p:cNvPr id="65" name="TextBox 64"/>
            <p:cNvSpPr txBox="1"/>
            <p:nvPr/>
          </p:nvSpPr>
          <p:spPr>
            <a:xfrm>
              <a:off x="6373917" y="4260645"/>
              <a:ext cx="1084283" cy="4770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500">
                  <a:solidFill>
                    <a:srgbClr val="7030A0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endParaRPr lang="en-US" sz="2500">
                <a:solidFill>
                  <a:srgbClr val="7030A0"/>
                </a:solidFill>
              </a:endParaRPr>
            </a:p>
          </p:txBody>
        </p:sp>
        <p:grpSp>
          <p:nvGrpSpPr>
            <p:cNvPr id="66" name="Group 65"/>
            <p:cNvGrpSpPr/>
            <p:nvPr/>
          </p:nvGrpSpPr>
          <p:grpSpPr>
            <a:xfrm>
              <a:off x="6553277" y="1362627"/>
              <a:ext cx="4701990" cy="3532595"/>
              <a:chOff x="6553277" y="1362627"/>
              <a:chExt cx="4701990" cy="3532595"/>
            </a:xfrm>
          </p:grpSpPr>
          <p:cxnSp>
            <p:nvCxnSpPr>
              <p:cNvPr id="73" name="Straight Connector 72"/>
              <p:cNvCxnSpPr/>
              <p:nvPr/>
            </p:nvCxnSpPr>
            <p:spPr>
              <a:xfrm>
                <a:off x="10086058" y="1512102"/>
                <a:ext cx="0" cy="2895600"/>
              </a:xfrm>
              <a:prstGeom prst="line">
                <a:avLst/>
              </a:prstGeom>
              <a:ln w="381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74" name="Group 73"/>
              <p:cNvGrpSpPr/>
              <p:nvPr/>
            </p:nvGrpSpPr>
            <p:grpSpPr>
              <a:xfrm>
                <a:off x="6553277" y="1362627"/>
                <a:ext cx="4701990" cy="3532595"/>
                <a:chOff x="6553277" y="1362627"/>
                <a:chExt cx="4701990" cy="3532595"/>
              </a:xfrm>
            </p:grpSpPr>
            <p:cxnSp>
              <p:nvCxnSpPr>
                <p:cNvPr id="75" name="Straight Connector 74"/>
                <p:cNvCxnSpPr/>
                <p:nvPr/>
              </p:nvCxnSpPr>
              <p:spPr>
                <a:xfrm>
                  <a:off x="7281759" y="4407702"/>
                  <a:ext cx="2819400" cy="0"/>
                </a:xfrm>
                <a:prstGeom prst="line">
                  <a:avLst/>
                </a:prstGeom>
                <a:ln w="38100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Straight Connector 75"/>
                <p:cNvCxnSpPr/>
                <p:nvPr/>
              </p:nvCxnSpPr>
              <p:spPr>
                <a:xfrm flipH="1">
                  <a:off x="7281759" y="1512102"/>
                  <a:ext cx="2804299" cy="2881659"/>
                </a:xfrm>
                <a:prstGeom prst="line">
                  <a:avLst/>
                </a:prstGeom>
                <a:ln w="38100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7" name="TextBox 76"/>
                <p:cNvSpPr txBox="1"/>
                <p:nvPr/>
              </p:nvSpPr>
              <p:spPr>
                <a:xfrm>
                  <a:off x="10170984" y="2639724"/>
                  <a:ext cx="1084283" cy="4770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2500">
                      <a:solidFill>
                        <a:srgbClr val="0070C0"/>
                      </a:solidFill>
                      <a:effectLst/>
                      <a:latin typeface="Arial" panose="020B0604020202020204" pitchFamily="34" charset="0"/>
                      <a:ea typeface="Times New Roman" panose="02020603050405020304" pitchFamily="18" charset="0"/>
                      <a:cs typeface="Times New Roman" panose="02020603050405020304" pitchFamily="18" charset="0"/>
                    </a:rPr>
                    <a:t>4 km</a:t>
                  </a:r>
                  <a:endParaRPr lang="en-US" sz="2500">
                    <a:solidFill>
                      <a:srgbClr val="0070C0"/>
                    </a:solidFill>
                  </a:endParaRPr>
                </a:p>
              </p:txBody>
            </p:sp>
            <p:sp>
              <p:nvSpPr>
                <p:cNvPr id="78" name="TextBox 77"/>
                <p:cNvSpPr txBox="1"/>
                <p:nvPr/>
              </p:nvSpPr>
              <p:spPr>
                <a:xfrm>
                  <a:off x="8636015" y="4418168"/>
                  <a:ext cx="1084283" cy="4770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2500">
                      <a:solidFill>
                        <a:srgbClr val="0070C0"/>
                      </a:solidFill>
                      <a:effectLst/>
                      <a:latin typeface="Arial" panose="020B0604020202020204" pitchFamily="34" charset="0"/>
                      <a:ea typeface="Times New Roman" panose="02020603050405020304" pitchFamily="18" charset="0"/>
                      <a:cs typeface="Times New Roman" panose="02020603050405020304" pitchFamily="18" charset="0"/>
                    </a:rPr>
                    <a:t>4 km</a:t>
                  </a:r>
                  <a:endParaRPr lang="en-US" sz="2500">
                    <a:solidFill>
                      <a:srgbClr val="0070C0"/>
                    </a:solidFill>
                  </a:endParaRPr>
                </a:p>
              </p:txBody>
            </p:sp>
            <p:cxnSp>
              <p:nvCxnSpPr>
                <p:cNvPr id="79" name="Straight Arrow Connector 78"/>
                <p:cNvCxnSpPr/>
                <p:nvPr/>
              </p:nvCxnSpPr>
              <p:spPr>
                <a:xfrm>
                  <a:off x="7210312" y="4495800"/>
                  <a:ext cx="990600" cy="0"/>
                </a:xfrm>
                <a:prstGeom prst="straightConnector1">
                  <a:avLst/>
                </a:prstGeom>
                <a:ln w="38100">
                  <a:solidFill>
                    <a:srgbClr val="00B0F0"/>
                  </a:solidFill>
                  <a:prstDash val="solid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0" name="Straight Arrow Connector 79"/>
                <p:cNvCxnSpPr/>
                <p:nvPr/>
              </p:nvCxnSpPr>
              <p:spPr>
                <a:xfrm flipV="1">
                  <a:off x="7210312" y="3731958"/>
                  <a:ext cx="549482" cy="571400"/>
                </a:xfrm>
                <a:prstGeom prst="straightConnector1">
                  <a:avLst/>
                </a:prstGeom>
                <a:ln w="38100">
                  <a:solidFill>
                    <a:srgbClr val="FF0000"/>
                  </a:solidFill>
                  <a:prstDash val="solid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1" name="TextBox 80"/>
                <p:cNvSpPr txBox="1"/>
                <p:nvPr/>
              </p:nvSpPr>
              <p:spPr>
                <a:xfrm>
                  <a:off x="6553277" y="4569263"/>
                  <a:ext cx="2083987" cy="3231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500">
                      <a:solidFill>
                        <a:srgbClr val="7030A0"/>
                      </a:solidFill>
                      <a:effectLst/>
                      <a:latin typeface="Arial" panose="020B0604020202020204" pitchFamily="34" charset="0"/>
                      <a:ea typeface="Times New Roman" panose="02020603050405020304" pitchFamily="18" charset="0"/>
                      <a:cs typeface="Times New Roman" panose="02020603050405020304" pitchFamily="18" charset="0"/>
                    </a:rPr>
                    <a:t>Người thứ nhất</a:t>
                  </a:r>
                  <a:endParaRPr lang="en-US" sz="1500">
                    <a:solidFill>
                      <a:srgbClr val="7030A0"/>
                    </a:solidFill>
                  </a:endParaRPr>
                </a:p>
              </p:txBody>
            </p:sp>
            <p:sp>
              <p:nvSpPr>
                <p:cNvPr id="82" name="TextBox 81"/>
                <p:cNvSpPr txBox="1"/>
                <p:nvPr/>
              </p:nvSpPr>
              <p:spPr>
                <a:xfrm rot="18772984">
                  <a:off x="6245421" y="3679434"/>
                  <a:ext cx="2083987" cy="3231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500">
                      <a:solidFill>
                        <a:srgbClr val="7030A0"/>
                      </a:solidFill>
                      <a:effectLst/>
                      <a:latin typeface="Arial" panose="020B0604020202020204" pitchFamily="34" charset="0"/>
                      <a:ea typeface="Times New Roman" panose="02020603050405020304" pitchFamily="18" charset="0"/>
                      <a:cs typeface="Times New Roman" panose="02020603050405020304" pitchFamily="18" charset="0"/>
                    </a:rPr>
                    <a:t>Người thứ hai</a:t>
                  </a:r>
                  <a:endParaRPr lang="en-US" sz="1500">
                    <a:solidFill>
                      <a:srgbClr val="7030A0"/>
                    </a:solidFill>
                  </a:endParaRPr>
                </a:p>
              </p:txBody>
            </p:sp>
            <p:sp>
              <p:nvSpPr>
                <p:cNvPr id="83" name="TextBox 82"/>
                <p:cNvSpPr txBox="1"/>
                <p:nvPr/>
              </p:nvSpPr>
              <p:spPr>
                <a:xfrm>
                  <a:off x="9796614" y="4214409"/>
                  <a:ext cx="1084283" cy="4770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2500">
                      <a:solidFill>
                        <a:srgbClr val="7030A0"/>
                      </a:solidFill>
                      <a:effectLst/>
                      <a:latin typeface="Arial" panose="020B0604020202020204" pitchFamily="34" charset="0"/>
                      <a:ea typeface="Times New Roman" panose="02020603050405020304" pitchFamily="18" charset="0"/>
                      <a:cs typeface="Times New Roman" panose="02020603050405020304" pitchFamily="18" charset="0"/>
                    </a:rPr>
                    <a:t>B</a:t>
                  </a:r>
                  <a:endParaRPr lang="en-US" sz="2500">
                    <a:solidFill>
                      <a:srgbClr val="7030A0"/>
                    </a:solidFill>
                  </a:endParaRPr>
                </a:p>
              </p:txBody>
            </p:sp>
            <p:sp>
              <p:nvSpPr>
                <p:cNvPr id="84" name="TextBox 83"/>
                <p:cNvSpPr txBox="1"/>
                <p:nvPr/>
              </p:nvSpPr>
              <p:spPr>
                <a:xfrm>
                  <a:off x="9788109" y="1362627"/>
                  <a:ext cx="1084283" cy="4770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2500">
                      <a:solidFill>
                        <a:srgbClr val="7030A0"/>
                      </a:solidFill>
                      <a:effectLst/>
                      <a:latin typeface="Arial" panose="020B0604020202020204" pitchFamily="34" charset="0"/>
                      <a:ea typeface="Times New Roman" panose="02020603050405020304" pitchFamily="18" charset="0"/>
                      <a:cs typeface="Times New Roman" panose="02020603050405020304" pitchFamily="18" charset="0"/>
                    </a:rPr>
                    <a:t>C</a:t>
                  </a:r>
                  <a:endParaRPr lang="en-US" sz="2500">
                    <a:solidFill>
                      <a:srgbClr val="7030A0"/>
                    </a:solidFill>
                  </a:endParaRPr>
                </a:p>
              </p:txBody>
            </p:sp>
            <p:grpSp>
              <p:nvGrpSpPr>
                <p:cNvPr id="85" name="Group 84"/>
                <p:cNvGrpSpPr/>
                <p:nvPr/>
              </p:nvGrpSpPr>
              <p:grpSpPr>
                <a:xfrm>
                  <a:off x="9854950" y="4207439"/>
                  <a:ext cx="231107" cy="186535"/>
                  <a:chOff x="9446293" y="3446249"/>
                  <a:chExt cx="231107" cy="186535"/>
                </a:xfrm>
              </p:grpSpPr>
              <p:cxnSp>
                <p:nvCxnSpPr>
                  <p:cNvPr id="86" name="Straight Connector 85"/>
                  <p:cNvCxnSpPr/>
                  <p:nvPr/>
                </p:nvCxnSpPr>
                <p:spPr>
                  <a:xfrm>
                    <a:off x="9446293" y="3446249"/>
                    <a:ext cx="231107" cy="0"/>
                  </a:xfrm>
                  <a:prstGeom prst="line">
                    <a:avLst/>
                  </a:prstGeom>
                  <a:ln w="952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7" name="Straight Connector 86"/>
                  <p:cNvCxnSpPr/>
                  <p:nvPr/>
                </p:nvCxnSpPr>
                <p:spPr>
                  <a:xfrm>
                    <a:off x="9460215" y="3446249"/>
                    <a:ext cx="110" cy="186535"/>
                  </a:xfrm>
                  <a:prstGeom prst="line">
                    <a:avLst/>
                  </a:prstGeom>
                  <a:ln w="952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67" name="Group 66"/>
            <p:cNvGrpSpPr/>
            <p:nvPr/>
          </p:nvGrpSpPr>
          <p:grpSpPr>
            <a:xfrm>
              <a:off x="6728805" y="1521243"/>
              <a:ext cx="1504078" cy="1460956"/>
              <a:chOff x="3860800" y="2711197"/>
              <a:chExt cx="3270114" cy="3831009"/>
            </a:xfrm>
          </p:grpSpPr>
          <p:pic>
            <p:nvPicPr>
              <p:cNvPr id="68" name="Graphic 67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 l="22020" t="16055" r="11467" b="17432"/>
              <a:stretch>
                <a:fillRect/>
              </a:stretch>
            </p:blipFill>
            <p:spPr>
              <a:xfrm>
                <a:off x="4495800" y="3505200"/>
                <a:ext cx="2209800" cy="2209800"/>
              </a:xfrm>
              <a:prstGeom prst="rect">
                <a:avLst/>
              </a:prstGeom>
            </p:spPr>
          </p:pic>
          <p:sp>
            <p:nvSpPr>
              <p:cNvPr id="69" name="TextBox 68"/>
              <p:cNvSpPr txBox="1"/>
              <p:nvPr/>
            </p:nvSpPr>
            <p:spPr>
              <a:xfrm>
                <a:off x="5094434" y="2711197"/>
                <a:ext cx="685799" cy="88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>
                    <a:solidFill>
                      <a:srgbClr val="0070C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</a:t>
                </a:r>
                <a:endParaRPr lang="en-US" sz="1600" b="1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0" name="TextBox 69"/>
              <p:cNvSpPr txBox="1"/>
              <p:nvPr/>
            </p:nvSpPr>
            <p:spPr>
              <a:xfrm>
                <a:off x="5226695" y="5654429"/>
                <a:ext cx="685799" cy="88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>
                    <a:solidFill>
                      <a:srgbClr val="0070C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</a:t>
                </a:r>
                <a:endParaRPr lang="en-US" sz="1600" b="1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1" name="TextBox 70"/>
              <p:cNvSpPr txBox="1"/>
              <p:nvPr/>
            </p:nvSpPr>
            <p:spPr>
              <a:xfrm>
                <a:off x="6445115" y="4112995"/>
                <a:ext cx="685799" cy="88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>
                    <a:solidFill>
                      <a:srgbClr val="0070C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Đ</a:t>
                </a:r>
                <a:endParaRPr lang="en-US" sz="1600" b="1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2" name="TextBox 71"/>
              <p:cNvSpPr txBox="1"/>
              <p:nvPr/>
            </p:nvSpPr>
            <p:spPr>
              <a:xfrm>
                <a:off x="3860800" y="4243458"/>
                <a:ext cx="685799" cy="88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>
                    <a:solidFill>
                      <a:srgbClr val="0070C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</a:t>
                </a:r>
                <a:endParaRPr lang="en-US" sz="1600" b="1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graphicFrame>
        <p:nvGraphicFramePr>
          <p:cNvPr id="56" name="Table 55"/>
          <p:cNvGraphicFramePr>
            <a:graphicFrameLocks noGrp="1"/>
          </p:cNvGraphicFramePr>
          <p:nvPr/>
        </p:nvGraphicFramePr>
        <p:xfrm>
          <a:off x="1276185" y="4479749"/>
          <a:ext cx="9130054" cy="17983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752752"/>
                <a:gridCol w="3029235"/>
                <a:gridCol w="3348067"/>
              </a:tblGrid>
              <a:tr h="38778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sz="25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Người thứ nhất</a:t>
                      </a:r>
                      <a:endParaRPr lang="en-US" sz="25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Người thứ hai</a:t>
                      </a:r>
                      <a:endParaRPr lang="en-US" sz="25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452641">
                <a:tc>
                  <a:txBody>
                    <a:bodyPr/>
                    <a:lstStyle/>
                    <a:p>
                      <a:pPr algn="ctr"/>
                      <a:r>
                        <a:rPr lang="en-US" sz="25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Quãng đường đi được</a:t>
                      </a:r>
                      <a:endParaRPr lang="en-US" sz="25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</a:t>
                      </a:r>
                      <a:r>
                        <a:rPr lang="en-US" sz="2500" baseline="-250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r>
                        <a:rPr lang="en-US" sz="25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= 8 km</a:t>
                      </a:r>
                      <a:endParaRPr lang="en-US" sz="25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</a:t>
                      </a:r>
                      <a:r>
                        <a:rPr lang="en-US" sz="2500" baseline="-250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lang="en-US" sz="25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= 5,7 km</a:t>
                      </a:r>
                      <a:endParaRPr lang="en-US" sz="25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406921">
                <a:tc>
                  <a:txBody>
                    <a:bodyPr/>
                    <a:lstStyle/>
                    <a:p>
                      <a:pPr algn="ctr"/>
                      <a:r>
                        <a:rPr lang="en-US" sz="25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Độ dịch chuyển</a:t>
                      </a:r>
                      <a:endParaRPr lang="en-US" sz="25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</a:t>
                      </a:r>
                      <a:r>
                        <a:rPr lang="en-US" sz="2500" baseline="-250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r>
                        <a:rPr lang="en-US" sz="25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= 5,7 km</a:t>
                      </a:r>
                      <a:endParaRPr lang="en-US" sz="25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</a:t>
                      </a:r>
                      <a:r>
                        <a:rPr lang="en-US" sz="2500" baseline="-250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lang="en-US" sz="25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= 5,7 km</a:t>
                      </a:r>
                      <a:endParaRPr lang="en-US" sz="25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9" grpId="0"/>
      <p:bldP spid="4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-76200" y="65599"/>
            <a:ext cx="9753600" cy="541687"/>
            <a:chOff x="74035" y="2231322"/>
            <a:chExt cx="9693167" cy="756154"/>
          </a:xfrm>
        </p:grpSpPr>
        <p:grpSp>
          <p:nvGrpSpPr>
            <p:cNvPr id="5" name="Group 70"/>
            <p:cNvGrpSpPr/>
            <p:nvPr/>
          </p:nvGrpSpPr>
          <p:grpSpPr bwMode="auto">
            <a:xfrm>
              <a:off x="330531" y="2267004"/>
              <a:ext cx="6028917" cy="708275"/>
              <a:chOff x="587623" y="3377549"/>
              <a:chExt cx="3104611" cy="1364238"/>
            </a:xfrm>
          </p:grpSpPr>
          <p:pic>
            <p:nvPicPr>
              <p:cNvPr id="8" name="Picture 8" descr="empty-green-rectangle"/>
              <p:cNvPicPr>
                <a:picLocks noChangeAspect="1" noChangeArrowheads="1"/>
              </p:cNvPicPr>
              <p:nvPr/>
            </p:nvPicPr>
            <p:blipFill>
              <a:blip r:embed="rId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7623" y="3377549"/>
                <a:ext cx="3104611" cy="13642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9" name="Picture 9" descr="green-top-faded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6200000">
                <a:off x="205129" y="3887447"/>
                <a:ext cx="1273934" cy="3960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6" name="TextBox 5"/>
            <p:cNvSpPr txBox="1"/>
            <p:nvPr/>
          </p:nvSpPr>
          <p:spPr bwMode="auto">
            <a:xfrm>
              <a:off x="74035" y="2267003"/>
              <a:ext cx="1501326" cy="68741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sz="260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chemeClr val="tx1"/>
                  </a:solidFill>
                  <a:effectLst>
                    <a:glow rad="101600">
                      <a:schemeClr val="accent4">
                        <a:satMod val="175000"/>
                        <a:alpha val="40000"/>
                      </a:schemeClr>
                    </a:glow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IV</a:t>
              </a:r>
              <a:endParaRPr lang="en-US" sz="26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tx1"/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Rectangle 1026060"/>
            <p:cNvSpPr>
              <a:spLocks noChangeArrowheads="1"/>
            </p:cNvSpPr>
            <p:nvPr/>
          </p:nvSpPr>
          <p:spPr bwMode="auto">
            <a:xfrm>
              <a:off x="1209204" y="2231322"/>
              <a:ext cx="8557998" cy="756154"/>
            </a:xfrm>
            <a:prstGeom prst="rect">
              <a:avLst/>
            </a:prstGeom>
            <a:noFill/>
            <a:ln w="9525" algn="ctr">
              <a:noFill/>
              <a:miter lim="800000"/>
            </a:ln>
          </p:spPr>
          <p:txBody>
            <a:bodyPr wrap="square" lIns="109728" tIns="54864" rIns="109728" bIns="54864">
              <a:spAutoFit/>
            </a:bodyPr>
            <a:lstStyle>
              <a:lvl1pPr marL="287655" indent="-287655" defTabSz="1095375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1095375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1095375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1095375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1095375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defTabSz="1095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defTabSz="1095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defTabSz="1095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defTabSz="1095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indent="0" defTabSz="1095375">
                <a:buClr>
                  <a:schemeClr val="tx2"/>
                </a:buClr>
                <a:buSzPct val="95000"/>
                <a:defRPr/>
              </a:pPr>
              <a:r>
                <a:rPr lang="en-US" sz="2800" i="1">
                  <a:cs typeface="Arial" panose="020B0604020202020204" pitchFamily="34" charset="0"/>
                </a:rPr>
                <a:t>Tổng hợp độ dịch chuyển</a:t>
              </a:r>
              <a:endParaRPr lang="en-US" sz="2800" dirty="0">
                <a:cs typeface="Arial" panose="020B0604020202020204" pitchFamily="34" charset="0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679142" y="721184"/>
            <a:ext cx="1199949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</a:pPr>
            <a:r>
              <a:rPr lang="en-US" sz="2500" u="sng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Giải</a:t>
            </a:r>
            <a:endParaRPr lang="en-US" sz="2500" u="sng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16" name="Picture 5" descr="empty-blue-rectangl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204" y="1237810"/>
            <a:ext cx="6915580" cy="43247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485427" y="1461280"/>
            <a:ext cx="6020554" cy="12464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indent="-342900" algn="just">
              <a:spcBef>
                <a:spcPts val="0"/>
              </a:spcBef>
              <a:buFontTx/>
              <a:buChar char="-"/>
            </a:pPr>
            <a:r>
              <a:rPr lang="en-US" sz="250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Vì sự dịch chuyển vị trí của người 1 và người 2 như nhau đều từ A đến C, nên hai người có </a:t>
            </a:r>
            <a:r>
              <a:rPr lang="en-US" sz="2500">
                <a:solidFill>
                  <a:srgbClr val="000000"/>
                </a:solidFill>
                <a:effectLst/>
                <a:latin typeface="Arial" panose="020B0604020202020204" pitchFamily="34" charset="0"/>
                <a:ea typeface="游明朝" panose="02020400000000000000" pitchFamily="18" charset="-128"/>
              </a:rPr>
              <a:t>cùng độ dịch chuyển</a:t>
            </a:r>
            <a:endParaRPr lang="en-US" sz="2500">
              <a:solidFill>
                <a:srgbClr val="000000"/>
              </a:solidFill>
              <a:effectLst/>
              <a:latin typeface="Arial" panose="020B0604020202020204" pitchFamily="34" charset="0"/>
              <a:ea typeface="游明朝" panose="02020400000000000000" pitchFamily="18" charset="-128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7148500" y="191088"/>
            <a:ext cx="4881350" cy="3532595"/>
            <a:chOff x="6373917" y="1362627"/>
            <a:chExt cx="4881350" cy="3532595"/>
          </a:xfrm>
        </p:grpSpPr>
        <p:sp>
          <p:nvSpPr>
            <p:cNvPr id="15" name="TextBox 14"/>
            <p:cNvSpPr txBox="1"/>
            <p:nvPr/>
          </p:nvSpPr>
          <p:spPr>
            <a:xfrm>
              <a:off x="6373917" y="4260645"/>
              <a:ext cx="1084283" cy="4770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500">
                  <a:solidFill>
                    <a:srgbClr val="7030A0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endParaRPr lang="en-US" sz="2500">
                <a:solidFill>
                  <a:srgbClr val="7030A0"/>
                </a:solidFill>
              </a:endParaRPr>
            </a:p>
          </p:txBody>
        </p:sp>
        <p:grpSp>
          <p:nvGrpSpPr>
            <p:cNvPr id="17" name="Group 16"/>
            <p:cNvGrpSpPr/>
            <p:nvPr/>
          </p:nvGrpSpPr>
          <p:grpSpPr>
            <a:xfrm>
              <a:off x="6553277" y="1362627"/>
              <a:ext cx="4701990" cy="3532595"/>
              <a:chOff x="6553277" y="1362627"/>
              <a:chExt cx="4701990" cy="3532595"/>
            </a:xfrm>
          </p:grpSpPr>
          <p:cxnSp>
            <p:nvCxnSpPr>
              <p:cNvPr id="25" name="Straight Connector 24"/>
              <p:cNvCxnSpPr/>
              <p:nvPr/>
            </p:nvCxnSpPr>
            <p:spPr>
              <a:xfrm>
                <a:off x="10086058" y="1512102"/>
                <a:ext cx="0" cy="2895600"/>
              </a:xfrm>
              <a:prstGeom prst="line">
                <a:avLst/>
              </a:prstGeom>
              <a:ln w="381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6" name="Group 25"/>
              <p:cNvGrpSpPr/>
              <p:nvPr/>
            </p:nvGrpSpPr>
            <p:grpSpPr>
              <a:xfrm>
                <a:off x="6553277" y="1362627"/>
                <a:ext cx="4701990" cy="3532595"/>
                <a:chOff x="6553277" y="1362627"/>
                <a:chExt cx="4701990" cy="3532595"/>
              </a:xfrm>
            </p:grpSpPr>
            <p:cxnSp>
              <p:nvCxnSpPr>
                <p:cNvPr id="27" name="Straight Connector 26"/>
                <p:cNvCxnSpPr/>
                <p:nvPr/>
              </p:nvCxnSpPr>
              <p:spPr>
                <a:xfrm>
                  <a:off x="7281759" y="4407702"/>
                  <a:ext cx="2819400" cy="0"/>
                </a:xfrm>
                <a:prstGeom prst="line">
                  <a:avLst/>
                </a:prstGeom>
                <a:ln w="38100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Connector 27"/>
                <p:cNvCxnSpPr/>
                <p:nvPr/>
              </p:nvCxnSpPr>
              <p:spPr>
                <a:xfrm flipH="1">
                  <a:off x="7281759" y="1512102"/>
                  <a:ext cx="2804299" cy="2881659"/>
                </a:xfrm>
                <a:prstGeom prst="line">
                  <a:avLst/>
                </a:prstGeom>
                <a:ln w="38100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9" name="TextBox 28"/>
                <p:cNvSpPr txBox="1"/>
                <p:nvPr/>
              </p:nvSpPr>
              <p:spPr>
                <a:xfrm>
                  <a:off x="10170984" y="2639724"/>
                  <a:ext cx="1084283" cy="4770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2500">
                      <a:solidFill>
                        <a:srgbClr val="0070C0"/>
                      </a:solidFill>
                      <a:effectLst/>
                      <a:latin typeface="Arial" panose="020B0604020202020204" pitchFamily="34" charset="0"/>
                      <a:ea typeface="Times New Roman" panose="02020603050405020304" pitchFamily="18" charset="0"/>
                      <a:cs typeface="Times New Roman" panose="02020603050405020304" pitchFamily="18" charset="0"/>
                    </a:rPr>
                    <a:t>4 km</a:t>
                  </a:r>
                  <a:endParaRPr lang="en-US" sz="2500">
                    <a:solidFill>
                      <a:srgbClr val="0070C0"/>
                    </a:solidFill>
                  </a:endParaRPr>
                </a:p>
              </p:txBody>
            </p:sp>
            <p:sp>
              <p:nvSpPr>
                <p:cNvPr id="30" name="TextBox 29"/>
                <p:cNvSpPr txBox="1"/>
                <p:nvPr/>
              </p:nvSpPr>
              <p:spPr>
                <a:xfrm>
                  <a:off x="8636015" y="4418168"/>
                  <a:ext cx="1084283" cy="4770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2500">
                      <a:solidFill>
                        <a:srgbClr val="0070C0"/>
                      </a:solidFill>
                      <a:effectLst/>
                      <a:latin typeface="Arial" panose="020B0604020202020204" pitchFamily="34" charset="0"/>
                      <a:ea typeface="Times New Roman" panose="02020603050405020304" pitchFamily="18" charset="0"/>
                      <a:cs typeface="Times New Roman" panose="02020603050405020304" pitchFamily="18" charset="0"/>
                    </a:rPr>
                    <a:t>4 km</a:t>
                  </a:r>
                  <a:endParaRPr lang="en-US" sz="2500">
                    <a:solidFill>
                      <a:srgbClr val="0070C0"/>
                    </a:solidFill>
                  </a:endParaRPr>
                </a:p>
              </p:txBody>
            </p:sp>
            <p:cxnSp>
              <p:nvCxnSpPr>
                <p:cNvPr id="31" name="Straight Arrow Connector 30"/>
                <p:cNvCxnSpPr/>
                <p:nvPr/>
              </p:nvCxnSpPr>
              <p:spPr>
                <a:xfrm>
                  <a:off x="7210312" y="4495800"/>
                  <a:ext cx="990600" cy="0"/>
                </a:xfrm>
                <a:prstGeom prst="straightConnector1">
                  <a:avLst/>
                </a:prstGeom>
                <a:ln w="38100">
                  <a:solidFill>
                    <a:srgbClr val="00B0F0"/>
                  </a:solidFill>
                  <a:prstDash val="solid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Arrow Connector 31"/>
                <p:cNvCxnSpPr/>
                <p:nvPr/>
              </p:nvCxnSpPr>
              <p:spPr>
                <a:xfrm flipV="1">
                  <a:off x="7210312" y="3731958"/>
                  <a:ext cx="549482" cy="571400"/>
                </a:xfrm>
                <a:prstGeom prst="straightConnector1">
                  <a:avLst/>
                </a:prstGeom>
                <a:ln w="38100">
                  <a:solidFill>
                    <a:srgbClr val="FF0000"/>
                  </a:solidFill>
                  <a:prstDash val="solid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3" name="TextBox 32"/>
                <p:cNvSpPr txBox="1"/>
                <p:nvPr/>
              </p:nvSpPr>
              <p:spPr>
                <a:xfrm>
                  <a:off x="6553277" y="4569263"/>
                  <a:ext cx="2083987" cy="3231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500">
                      <a:solidFill>
                        <a:srgbClr val="7030A0"/>
                      </a:solidFill>
                      <a:effectLst/>
                      <a:latin typeface="Arial" panose="020B0604020202020204" pitchFamily="34" charset="0"/>
                      <a:ea typeface="Times New Roman" panose="02020603050405020304" pitchFamily="18" charset="0"/>
                      <a:cs typeface="Times New Roman" panose="02020603050405020304" pitchFamily="18" charset="0"/>
                    </a:rPr>
                    <a:t>Người thứ nhất</a:t>
                  </a:r>
                  <a:endParaRPr lang="en-US" sz="1500">
                    <a:solidFill>
                      <a:srgbClr val="7030A0"/>
                    </a:solidFill>
                  </a:endParaRPr>
                </a:p>
              </p:txBody>
            </p:sp>
            <p:sp>
              <p:nvSpPr>
                <p:cNvPr id="34" name="TextBox 33"/>
                <p:cNvSpPr txBox="1"/>
                <p:nvPr/>
              </p:nvSpPr>
              <p:spPr>
                <a:xfrm rot="18772984">
                  <a:off x="6245421" y="3679434"/>
                  <a:ext cx="2083987" cy="3231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500">
                      <a:solidFill>
                        <a:srgbClr val="7030A0"/>
                      </a:solidFill>
                      <a:effectLst/>
                      <a:latin typeface="Arial" panose="020B0604020202020204" pitchFamily="34" charset="0"/>
                      <a:ea typeface="Times New Roman" panose="02020603050405020304" pitchFamily="18" charset="0"/>
                      <a:cs typeface="Times New Roman" panose="02020603050405020304" pitchFamily="18" charset="0"/>
                    </a:rPr>
                    <a:t>Người thứ hai</a:t>
                  </a:r>
                  <a:endParaRPr lang="en-US" sz="1500">
                    <a:solidFill>
                      <a:srgbClr val="7030A0"/>
                    </a:solidFill>
                  </a:endParaRPr>
                </a:p>
              </p:txBody>
            </p:sp>
            <p:sp>
              <p:nvSpPr>
                <p:cNvPr id="35" name="TextBox 34"/>
                <p:cNvSpPr txBox="1"/>
                <p:nvPr/>
              </p:nvSpPr>
              <p:spPr>
                <a:xfrm>
                  <a:off x="9796614" y="4214409"/>
                  <a:ext cx="1084283" cy="4770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2500">
                      <a:solidFill>
                        <a:srgbClr val="7030A0"/>
                      </a:solidFill>
                      <a:effectLst/>
                      <a:latin typeface="Arial" panose="020B0604020202020204" pitchFamily="34" charset="0"/>
                      <a:ea typeface="Times New Roman" panose="02020603050405020304" pitchFamily="18" charset="0"/>
                      <a:cs typeface="Times New Roman" panose="02020603050405020304" pitchFamily="18" charset="0"/>
                    </a:rPr>
                    <a:t>B</a:t>
                  </a:r>
                  <a:endParaRPr lang="en-US" sz="2500">
                    <a:solidFill>
                      <a:srgbClr val="7030A0"/>
                    </a:solidFill>
                  </a:endParaRPr>
                </a:p>
              </p:txBody>
            </p:sp>
            <p:sp>
              <p:nvSpPr>
                <p:cNvPr id="36" name="TextBox 35"/>
                <p:cNvSpPr txBox="1"/>
                <p:nvPr/>
              </p:nvSpPr>
              <p:spPr>
                <a:xfrm>
                  <a:off x="9788109" y="1362627"/>
                  <a:ext cx="1084283" cy="4770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2500">
                      <a:solidFill>
                        <a:srgbClr val="7030A0"/>
                      </a:solidFill>
                      <a:effectLst/>
                      <a:latin typeface="Arial" panose="020B0604020202020204" pitchFamily="34" charset="0"/>
                      <a:ea typeface="Times New Roman" panose="02020603050405020304" pitchFamily="18" charset="0"/>
                      <a:cs typeface="Times New Roman" panose="02020603050405020304" pitchFamily="18" charset="0"/>
                    </a:rPr>
                    <a:t>C</a:t>
                  </a:r>
                  <a:endParaRPr lang="en-US" sz="2500">
                    <a:solidFill>
                      <a:srgbClr val="7030A0"/>
                    </a:solidFill>
                  </a:endParaRPr>
                </a:p>
              </p:txBody>
            </p:sp>
            <p:grpSp>
              <p:nvGrpSpPr>
                <p:cNvPr id="37" name="Group 36"/>
                <p:cNvGrpSpPr/>
                <p:nvPr/>
              </p:nvGrpSpPr>
              <p:grpSpPr>
                <a:xfrm>
                  <a:off x="9854950" y="4207439"/>
                  <a:ext cx="231107" cy="186535"/>
                  <a:chOff x="9446293" y="3446249"/>
                  <a:chExt cx="231107" cy="186535"/>
                </a:xfrm>
              </p:grpSpPr>
              <p:cxnSp>
                <p:nvCxnSpPr>
                  <p:cNvPr id="38" name="Straight Connector 37"/>
                  <p:cNvCxnSpPr/>
                  <p:nvPr/>
                </p:nvCxnSpPr>
                <p:spPr>
                  <a:xfrm>
                    <a:off x="9446293" y="3446249"/>
                    <a:ext cx="231107" cy="0"/>
                  </a:xfrm>
                  <a:prstGeom prst="line">
                    <a:avLst/>
                  </a:prstGeom>
                  <a:ln w="952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9" name="Straight Connector 38"/>
                  <p:cNvCxnSpPr/>
                  <p:nvPr/>
                </p:nvCxnSpPr>
                <p:spPr>
                  <a:xfrm>
                    <a:off x="9460215" y="3446249"/>
                    <a:ext cx="110" cy="186535"/>
                  </a:xfrm>
                  <a:prstGeom prst="line">
                    <a:avLst/>
                  </a:prstGeom>
                  <a:ln w="952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19" name="Group 18"/>
            <p:cNvGrpSpPr/>
            <p:nvPr/>
          </p:nvGrpSpPr>
          <p:grpSpPr>
            <a:xfrm>
              <a:off x="6728805" y="1521243"/>
              <a:ext cx="1504078" cy="1460956"/>
              <a:chOff x="3860800" y="2711197"/>
              <a:chExt cx="3270114" cy="3831009"/>
            </a:xfrm>
          </p:grpSpPr>
          <p:pic>
            <p:nvPicPr>
              <p:cNvPr id="20" name="Graphic 19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 l="22020" t="16055" r="11467" b="17432"/>
              <a:stretch>
                <a:fillRect/>
              </a:stretch>
            </p:blipFill>
            <p:spPr>
              <a:xfrm>
                <a:off x="4495800" y="3505200"/>
                <a:ext cx="2209800" cy="2209800"/>
              </a:xfrm>
              <a:prstGeom prst="rect">
                <a:avLst/>
              </a:prstGeom>
            </p:spPr>
          </p:pic>
          <p:sp>
            <p:nvSpPr>
              <p:cNvPr id="21" name="TextBox 20"/>
              <p:cNvSpPr txBox="1"/>
              <p:nvPr/>
            </p:nvSpPr>
            <p:spPr>
              <a:xfrm>
                <a:off x="5094434" y="2711197"/>
                <a:ext cx="685799" cy="88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>
                    <a:solidFill>
                      <a:srgbClr val="0070C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</a:t>
                </a:r>
                <a:endParaRPr lang="en-US" sz="1600" b="1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5226695" y="5654429"/>
                <a:ext cx="685799" cy="88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>
                    <a:solidFill>
                      <a:srgbClr val="0070C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</a:t>
                </a:r>
                <a:endParaRPr lang="en-US" sz="1600" b="1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6445115" y="4112995"/>
                <a:ext cx="685799" cy="88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>
                    <a:solidFill>
                      <a:srgbClr val="0070C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Đ</a:t>
                </a:r>
                <a:endParaRPr lang="en-US" sz="1600" b="1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3860800" y="4243458"/>
                <a:ext cx="685799" cy="88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>
                    <a:solidFill>
                      <a:srgbClr val="0070C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</a:t>
                </a:r>
                <a:endParaRPr lang="en-US" sz="1600" b="1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41" name="TextBox 40"/>
          <p:cNvSpPr txBox="1"/>
          <p:nvPr/>
        </p:nvSpPr>
        <p:spPr>
          <a:xfrm>
            <a:off x="437279" y="2712921"/>
            <a:ext cx="6020554" cy="12464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indent="-342900" algn="just">
              <a:spcBef>
                <a:spcPts val="0"/>
              </a:spcBef>
              <a:buFontTx/>
              <a:buChar char="-"/>
            </a:pPr>
            <a:r>
              <a:rPr lang="en-US" sz="2500">
                <a:solidFill>
                  <a:srgbClr val="000000"/>
                </a:solidFill>
                <a:effectLst/>
                <a:latin typeface="Arial" panose="020B0604020202020204" pitchFamily="34" charset="0"/>
                <a:ea typeface="游明朝" panose="02020400000000000000" pitchFamily="18" charset="-128"/>
              </a:rPr>
              <a:t>Tuy về đích cùng một lúc nhưng người 1 đi nhanh hơn vì phải đi quãng đường dài hơn. </a:t>
            </a:r>
            <a:endParaRPr lang="en-US" sz="2500"/>
          </a:p>
        </p:txBody>
      </p:sp>
      <p:sp>
        <p:nvSpPr>
          <p:cNvPr id="42" name="TextBox 41"/>
          <p:cNvSpPr txBox="1"/>
          <p:nvPr/>
        </p:nvSpPr>
        <p:spPr>
          <a:xfrm>
            <a:off x="464162" y="4082375"/>
            <a:ext cx="6020554" cy="12464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indent="-342900" algn="just">
              <a:spcBef>
                <a:spcPts val="0"/>
              </a:spcBef>
              <a:buFontTx/>
              <a:buChar char="-"/>
            </a:pPr>
            <a:r>
              <a:rPr lang="en-US" sz="2500">
                <a:solidFill>
                  <a:srgbClr val="000000"/>
                </a:solidFill>
                <a:effectLst/>
                <a:latin typeface="Arial" panose="020B0604020202020204" pitchFamily="34" charset="0"/>
                <a:ea typeface="游明朝" panose="02020400000000000000" pitchFamily="18" charset="-128"/>
              </a:rPr>
              <a:t>Tuy nhiên nếu chỉ chú ý đến sự thay đổi vị trí thì phải coi cả hai đều thay đổi vị trí nhanh như nhau</a:t>
            </a:r>
            <a:endParaRPr lang="en-US" sz="25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41" grpId="0"/>
      <p:bldP spid="4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6"/>
          <p:cNvGrpSpPr/>
          <p:nvPr/>
        </p:nvGrpSpPr>
        <p:grpSpPr>
          <a:xfrm>
            <a:off x="4876800" y="153812"/>
            <a:ext cx="2269096" cy="531988"/>
            <a:chOff x="2193" y="0"/>
            <a:chExt cx="2245706" cy="1239104"/>
          </a:xfrm>
          <a:solidFill>
            <a:srgbClr val="002060"/>
          </a:solidFill>
          <a:scene3d>
            <a:camera prst="orthographicFront"/>
            <a:lightRig rig="threePt" dir="t">
              <a:rot lat="0" lon="0" rev="7500000"/>
            </a:lightRig>
          </a:scene3d>
        </p:grpSpPr>
        <p:sp>
          <p:nvSpPr>
            <p:cNvPr id="7" name="Rounded Rectangle 57"/>
            <p:cNvSpPr/>
            <p:nvPr/>
          </p:nvSpPr>
          <p:spPr>
            <a:xfrm>
              <a:off x="2193" y="0"/>
              <a:ext cx="2245706" cy="1239104"/>
            </a:xfrm>
            <a:prstGeom prst="roundRect">
              <a:avLst/>
            </a:prstGeom>
            <a:grpFill/>
            <a:sp3d prstMaterial="plastic">
              <a:bevelT w="127000" h="25400" prst="relaxedInset"/>
            </a:sp3d>
          </p:spPr>
          <p:style>
            <a:lnRef idx="0">
              <a:schemeClr val="lt2">
                <a:hueOff val="0"/>
                <a:satOff val="0"/>
                <a:lumOff val="0"/>
                <a:alphaOff val="0"/>
              </a:schemeClr>
            </a:lnRef>
            <a:fillRef idx="3">
              <a:schemeClr val="dk2">
                <a:hueOff val="0"/>
                <a:satOff val="0"/>
                <a:lumOff val="0"/>
                <a:alphaOff val="0"/>
              </a:schemeClr>
            </a:fillRef>
            <a:effectRef idx="2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" name="Rounded Rectangle 4"/>
            <p:cNvSpPr/>
            <p:nvPr/>
          </p:nvSpPr>
          <p:spPr>
            <a:xfrm>
              <a:off x="77334" y="60488"/>
              <a:ext cx="2124730" cy="1118127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1920" tIns="60960" rIns="121920" bIns="60960" numCol="1" spcCol="1270" anchor="ctr" anchorCtr="0">
              <a:noAutofit/>
            </a:bodyPr>
            <a:lstStyle/>
            <a:p>
              <a:pPr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600" b="1">
                  <a:latin typeface="Arial" panose="020B0604020202020204" pitchFamily="34" charset="0"/>
                  <a:cs typeface="Arial" panose="020B0604020202020204" pitchFamily="34" charset="0"/>
                </a:rPr>
                <a:t>Khởi động</a:t>
              </a:r>
              <a:endParaRPr lang="en-US" sz="26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1" name="Rectangle: Rounded Corners 10"/>
          <p:cNvSpPr/>
          <p:nvPr/>
        </p:nvSpPr>
        <p:spPr>
          <a:xfrm>
            <a:off x="495810" y="1950833"/>
            <a:ext cx="4920877" cy="3961678"/>
          </a:xfrm>
          <a:prstGeom prst="roundRect">
            <a:avLst>
              <a:gd name="adj" fmla="val 8564"/>
            </a:avLst>
          </a:prstGeom>
          <a:solidFill>
            <a:schemeClr val="accent5">
              <a:lumMod val="20000"/>
              <a:lumOff val="80000"/>
            </a:schemeClr>
          </a:solidFill>
          <a:ln cmpd="dbl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sp>
        <p:nvSpPr>
          <p:cNvPr id="12" name="Text Box 29"/>
          <p:cNvSpPr txBox="1">
            <a:spLocks noChangeArrowheads="1"/>
          </p:cNvSpPr>
          <p:nvPr/>
        </p:nvSpPr>
        <p:spPr bwMode="auto">
          <a:xfrm>
            <a:off x="747294" y="2211585"/>
            <a:ext cx="4434306" cy="3631763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pPr marL="0" marR="0" algn="just">
              <a:spcBef>
                <a:spcPts val="0"/>
              </a:spcBef>
              <a:spcAft>
                <a:spcPts val="600"/>
              </a:spcAft>
            </a:pPr>
            <a:r>
              <a:rPr lang="en-US" sz="250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Một ô tô đi tới điểm O của một ngã tư đường có 4 hướng: Đông, Tây, Nam, Bắc với tốc độ không đổi 36 km/h. Nếu ô tô đi tiếp thì sau 10s</a:t>
            </a:r>
            <a:endParaRPr lang="en-US" sz="2500">
              <a:solidFill>
                <a:srgbClr val="000000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L="405130" marR="0" indent="-405130" algn="just">
              <a:spcBef>
                <a:spcPts val="0"/>
              </a:spcBef>
            </a:pPr>
            <a:r>
              <a:rPr lang="en-US" sz="250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a) Quãng đường đi tiếp của ô tô là bao nhiêu mét? </a:t>
            </a:r>
            <a:endParaRPr lang="en-US" sz="2500">
              <a:solidFill>
                <a:srgbClr val="000000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L="405130" marR="0" indent="-405130" algn="just">
              <a:spcBef>
                <a:spcPts val="0"/>
              </a:spcBef>
            </a:pPr>
            <a:r>
              <a:rPr lang="en-US" sz="250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b) Vị trí của ô tô ở điểm nào trên hình vẽ?</a:t>
            </a:r>
            <a:endParaRPr lang="en-US" sz="25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346944" y="1599381"/>
            <a:ext cx="573943" cy="732171"/>
            <a:chOff x="492857" y="487470"/>
            <a:chExt cx="573943" cy="732171"/>
          </a:xfrm>
        </p:grpSpPr>
        <p:grpSp>
          <p:nvGrpSpPr>
            <p:cNvPr id="16" name="Group 15"/>
            <p:cNvGrpSpPr/>
            <p:nvPr/>
          </p:nvGrpSpPr>
          <p:grpSpPr>
            <a:xfrm>
              <a:off x="492857" y="487470"/>
              <a:ext cx="573943" cy="531990"/>
              <a:chOff x="492857" y="307120"/>
              <a:chExt cx="758778" cy="712340"/>
            </a:xfrm>
          </p:grpSpPr>
          <p:sp>
            <p:nvSpPr>
              <p:cNvPr id="20" name="Oval 19"/>
              <p:cNvSpPr/>
              <p:nvPr/>
            </p:nvSpPr>
            <p:spPr>
              <a:xfrm>
                <a:off x="504123" y="333892"/>
                <a:ext cx="685800" cy="659631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1" name="Picture 20" descr="Logo&#10;&#10;Description automatically generated"/>
              <p:cNvPicPr>
                <a:picLocks noChangeAspect="1"/>
              </p:cNvPicPr>
              <p:nvPr/>
            </p:nvPicPr>
            <p:blipFill rotWithShape="1">
              <a:blip r:embed="rId1" cstate="print">
                <a:extLst>
                  <a:ext uri="{BEBA8EAE-BF5A-486C-A8C5-ECC9F3942E4B}">
                    <a14:imgProps xmlns:a14="http://schemas.microsoft.com/office/drawing/2010/main">
                      <a14:imgLayer r:embed="rId2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6889" t="8771" r="26000" b="14679"/>
              <a:stretch>
                <a:fillRect/>
              </a:stretch>
            </p:blipFill>
            <p:spPr>
              <a:xfrm>
                <a:off x="492857" y="307120"/>
                <a:ext cx="758778" cy="712340"/>
              </a:xfrm>
              <a:prstGeom prst="rect">
                <a:avLst/>
              </a:prstGeom>
            </p:spPr>
          </p:pic>
        </p:grpSp>
        <p:pic>
          <p:nvPicPr>
            <p:cNvPr id="17" name="Picture 16" descr="A picture containing handwear&#10;&#10;Description automatically generated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418" b="89942" l="7111" r="93889">
                          <a14:foregroundMark x1="42222" y1="5222" x2="42222" y2="5222"/>
                          <a14:foregroundMark x1="42667" y1="1934" x2="42667" y2="1934"/>
                          <a14:foregroundMark x1="7333" y1="34687" x2="7333" y2="34687"/>
                          <a14:foregroundMark x1="93889" y1="38878" x2="93889" y2="38878"/>
                          <a14:foregroundMark x1="42889" y1="1418" x2="42889" y2="141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0877"/>
            <a:stretch>
              <a:fillRect/>
            </a:stretch>
          </p:blipFill>
          <p:spPr>
            <a:xfrm>
              <a:off x="600775" y="770499"/>
              <a:ext cx="292432" cy="449142"/>
            </a:xfrm>
            <a:prstGeom prst="rect">
              <a:avLst/>
            </a:prstGeom>
          </p:spPr>
        </p:pic>
      </p:grpSp>
      <p:grpSp>
        <p:nvGrpSpPr>
          <p:cNvPr id="9" name="Group 8"/>
          <p:cNvGrpSpPr/>
          <p:nvPr/>
        </p:nvGrpSpPr>
        <p:grpSpPr>
          <a:xfrm>
            <a:off x="5668171" y="711769"/>
            <a:ext cx="6389150" cy="5880417"/>
            <a:chOff x="3619500" y="2625456"/>
            <a:chExt cx="4305300" cy="4040358"/>
          </a:xfrm>
        </p:grpSpPr>
        <p:pic>
          <p:nvPicPr>
            <p:cNvPr id="4" name="Picture 3" descr="Calendar&#10;&#10;Description automatically generated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223" t="5555" r="5555" b="4074"/>
            <a:stretch>
              <a:fillRect/>
            </a:stretch>
          </p:blipFill>
          <p:spPr>
            <a:xfrm>
              <a:off x="3619500" y="2625456"/>
              <a:ext cx="4305300" cy="4040358"/>
            </a:xfrm>
            <a:prstGeom prst="rect">
              <a:avLst/>
            </a:prstGeom>
          </p:spPr>
        </p:pic>
        <p:pic>
          <p:nvPicPr>
            <p:cNvPr id="18" name="Picture 17" descr="A picture containing building, house, outdoor, white&#10;&#10;Description automatically generated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9779" b="89872" l="7500" r="97381">
                          <a14:foregroundMark x1="10952" y1="21886" x2="10952" y2="21886"/>
                          <a14:foregroundMark x1="8929" y1="18743" x2="8929" y2="18743"/>
                          <a14:foregroundMark x1="11429" y1="15483" x2="10476" y2="15600"/>
                          <a14:foregroundMark x1="47143" y1="45402" x2="47143" y2="45402"/>
                          <a14:foregroundMark x1="46905" y1="44237" x2="46905" y2="44237"/>
                          <a14:foregroundMark x1="10476" y1="21886" x2="10476" y2="21886"/>
                          <a14:foregroundMark x1="9881" y1="43190" x2="9881" y2="43190"/>
                          <a14:foregroundMark x1="10714" y1="27939" x2="10714" y2="27939"/>
                          <a14:foregroundMark x1="93095" y1="61583" x2="93095" y2="61583"/>
                          <a14:foregroundMark x1="12024" y1="18743" x2="12024" y2="18743"/>
                          <a14:foregroundMark x1="11190" y1="20256" x2="11190" y2="20256"/>
                          <a14:foregroundMark x1="11905" y1="24796" x2="11905" y2="24796"/>
                          <a14:foregroundMark x1="12857" y1="21769" x2="12857" y2="21769"/>
                          <a14:foregroundMark x1="7500" y1="72293" x2="7500" y2="72293"/>
                          <a14:foregroundMark x1="35000" y1="68335" x2="35000" y2="68335"/>
                          <a14:foregroundMark x1="35476" y1="78463" x2="35476" y2="78463"/>
                          <a14:foregroundMark x1="45357" y1="85099" x2="45357" y2="85099"/>
                          <a14:foregroundMark x1="24881" y1="84284" x2="24881" y2="84284"/>
                          <a14:foregroundMark x1="16786" y1="84866" x2="16786" y2="84866"/>
                          <a14:foregroundMark x1="9881" y1="84168" x2="11310" y2="83353"/>
                          <a14:foregroundMark x1="13214" y1="83353" x2="13214" y2="82887"/>
                          <a14:foregroundMark x1="41667" y1="82887" x2="41667" y2="82887"/>
                          <a14:foregroundMark x1="57381" y1="82421" x2="58810" y2="81839"/>
                          <a14:foregroundMark x1="66429" y1="82771" x2="68810" y2="83469"/>
                          <a14:foregroundMark x1="47143" y1="86729" x2="47143" y2="86729"/>
                          <a14:foregroundMark x1="38929" y1="85099" x2="38929" y2="85099"/>
                          <a14:foregroundMark x1="35119" y1="83120" x2="35119" y2="83120"/>
                          <a14:foregroundMark x1="97381" y1="63795" x2="97381" y2="63795"/>
                          <a14:foregroundMark x1="93571" y1="64494" x2="93571" y2="64494"/>
                          <a14:foregroundMark x1="96905" y1="64261" x2="96905" y2="64261"/>
                          <a14:foregroundMark x1="93571" y1="64843" x2="93571" y2="64843"/>
                          <a14:foregroundMark x1="91786" y1="64028" x2="93929" y2="63329"/>
                          <a14:foregroundMark x1="46667" y1="82654" x2="46667" y2="82654"/>
                          <a14:foregroundMark x1="34762" y1="84866" x2="35238" y2="84866"/>
                          <a14:foregroundMark x1="55476" y1="84400" x2="55476" y2="84400"/>
                          <a14:foregroundMark x1="78810" y1="83818" x2="78810" y2="83818"/>
                          <a14:foregroundMark x1="12381" y1="28056" x2="12381" y2="2805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418" t="9084" r="1476" b="12820"/>
            <a:stretch>
              <a:fillRect/>
            </a:stretch>
          </p:blipFill>
          <p:spPr>
            <a:xfrm>
              <a:off x="4648200" y="2787700"/>
              <a:ext cx="802544" cy="641300"/>
            </a:xfrm>
            <a:prstGeom prst="rect">
              <a:avLst/>
            </a:prstGeom>
          </p:spPr>
        </p:pic>
        <p:sp>
          <p:nvSpPr>
            <p:cNvPr id="5" name="Oval 4"/>
            <p:cNvSpPr/>
            <p:nvPr/>
          </p:nvSpPr>
          <p:spPr>
            <a:xfrm>
              <a:off x="6553200" y="3429000"/>
              <a:ext cx="546384" cy="381000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6210300" y="5067026"/>
              <a:ext cx="440296" cy="457200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56"/>
          <p:cNvGrpSpPr/>
          <p:nvPr/>
        </p:nvGrpSpPr>
        <p:grpSpPr>
          <a:xfrm>
            <a:off x="4718423" y="126868"/>
            <a:ext cx="2590800" cy="531988"/>
            <a:chOff x="2193" y="0"/>
            <a:chExt cx="2245706" cy="1239104"/>
          </a:xfrm>
          <a:solidFill>
            <a:srgbClr val="002060"/>
          </a:solidFill>
          <a:scene3d>
            <a:camera prst="orthographicFront"/>
            <a:lightRig rig="threePt" dir="t">
              <a:rot lat="0" lon="0" rev="7500000"/>
            </a:lightRig>
          </a:scene3d>
        </p:grpSpPr>
        <p:sp>
          <p:nvSpPr>
            <p:cNvPr id="24" name="Rounded Rectangle 57"/>
            <p:cNvSpPr/>
            <p:nvPr/>
          </p:nvSpPr>
          <p:spPr>
            <a:xfrm>
              <a:off x="2193" y="0"/>
              <a:ext cx="2245706" cy="1239104"/>
            </a:xfrm>
            <a:prstGeom prst="roundRect">
              <a:avLst/>
            </a:prstGeom>
            <a:grpFill/>
            <a:sp3d prstMaterial="plastic">
              <a:bevelT w="127000" h="25400" prst="relaxedInset"/>
            </a:sp3d>
          </p:spPr>
          <p:style>
            <a:lnRef idx="0">
              <a:schemeClr val="lt2">
                <a:hueOff val="0"/>
                <a:satOff val="0"/>
                <a:lumOff val="0"/>
                <a:alphaOff val="0"/>
              </a:schemeClr>
            </a:lnRef>
            <a:fillRef idx="3">
              <a:schemeClr val="dk2">
                <a:hueOff val="0"/>
                <a:satOff val="0"/>
                <a:lumOff val="0"/>
                <a:alphaOff val="0"/>
              </a:schemeClr>
            </a:fillRef>
            <a:effectRef idx="2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5" name="Rounded Rectangle 4"/>
            <p:cNvSpPr/>
            <p:nvPr/>
          </p:nvSpPr>
          <p:spPr>
            <a:xfrm>
              <a:off x="77334" y="60488"/>
              <a:ext cx="2124730" cy="1118127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1920" tIns="60960" rIns="121920" bIns="60960" numCol="1" spcCol="1270" anchor="ctr" anchorCtr="0">
              <a:noAutofit/>
            </a:bodyPr>
            <a:lstStyle/>
            <a:p>
              <a:pPr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600" b="1">
                  <a:latin typeface="Arial" panose="020B0604020202020204" pitchFamily="34" charset="0"/>
                  <a:cs typeface="Arial" panose="020B0604020202020204" pitchFamily="34" charset="0"/>
                </a:rPr>
                <a:t>Câu hỏi</a:t>
              </a:r>
              <a:endParaRPr lang="en-US" sz="26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6" name="Rectangle: Rounded Corners 25"/>
          <p:cNvSpPr/>
          <p:nvPr/>
        </p:nvSpPr>
        <p:spPr>
          <a:xfrm>
            <a:off x="800709" y="727147"/>
            <a:ext cx="10972800" cy="2002612"/>
          </a:xfrm>
          <a:prstGeom prst="roundRect">
            <a:avLst>
              <a:gd name="adj" fmla="val 8564"/>
            </a:avLst>
          </a:prstGeom>
          <a:solidFill>
            <a:schemeClr val="accent5">
              <a:lumMod val="20000"/>
              <a:lumOff val="80000"/>
            </a:schemeClr>
          </a:solidFill>
          <a:ln cmpd="dbl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sp>
        <p:nvSpPr>
          <p:cNvPr id="30" name="Text Box 29"/>
          <p:cNvSpPr txBox="1">
            <a:spLocks noChangeArrowheads="1"/>
          </p:cNvSpPr>
          <p:nvPr/>
        </p:nvSpPr>
        <p:spPr bwMode="auto">
          <a:xfrm>
            <a:off x="1337251" y="732659"/>
            <a:ext cx="10163354" cy="20159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457200" marR="0" indent="-457200">
              <a:spcBef>
                <a:spcPts val="0"/>
              </a:spcBef>
              <a:buAutoNum type="arabicPeriod"/>
            </a:pPr>
            <a:r>
              <a:rPr lang="en-US" sz="250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Một người lái ô tô:</a:t>
            </a:r>
            <a:endParaRPr lang="en-US" sz="2500">
              <a:solidFill>
                <a:srgbClr val="000000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50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Đi thẳng 6 km theo hướng Tây</a:t>
            </a:r>
            <a:endParaRPr lang="en-US" sz="2500">
              <a:solidFill>
                <a:srgbClr val="000000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50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S</a:t>
            </a:r>
            <a:r>
              <a:rPr lang="en-US" sz="250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au đó rẽ trái đi thẳng theo hướng Nam 4 km</a:t>
            </a:r>
            <a:endParaRPr lang="en-US" sz="2500">
              <a:solidFill>
                <a:srgbClr val="000000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50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R</a:t>
            </a:r>
            <a:r>
              <a:rPr lang="en-US" sz="250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ồi quay sang hướng Đông đi 3 km. </a:t>
            </a:r>
            <a:endParaRPr lang="en-US" sz="2500">
              <a:solidFill>
                <a:srgbClr val="000000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R="0">
              <a:spcBef>
                <a:spcPts val="0"/>
              </a:spcBef>
            </a:pPr>
            <a:r>
              <a:rPr lang="en-US" sz="250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Xác định quãng đường đi được và độ dịch chuyển của ô tô. </a:t>
            </a:r>
            <a:endParaRPr lang="en-US" sz="2500">
              <a:solidFill>
                <a:srgbClr val="000000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</p:txBody>
      </p:sp>
      <p:grpSp>
        <p:nvGrpSpPr>
          <p:cNvPr id="32" name="Group 31"/>
          <p:cNvGrpSpPr/>
          <p:nvPr/>
        </p:nvGrpSpPr>
        <p:grpSpPr>
          <a:xfrm>
            <a:off x="523655" y="427780"/>
            <a:ext cx="629089" cy="639020"/>
            <a:chOff x="493574" y="321685"/>
            <a:chExt cx="755550" cy="790692"/>
          </a:xfrm>
        </p:grpSpPr>
        <p:sp>
          <p:nvSpPr>
            <p:cNvPr id="33" name="Oval 32"/>
            <p:cNvSpPr/>
            <p:nvPr/>
          </p:nvSpPr>
          <p:spPr>
            <a:xfrm>
              <a:off x="504123" y="333892"/>
              <a:ext cx="644399" cy="6596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4" name="Picture 33" descr="Icon&#10;&#10;Description automatically generated"/>
            <p:cNvPicPr>
              <a:picLocks noChangeAspect="1"/>
            </p:cNvPicPr>
            <p:nvPr/>
          </p:nvPicPr>
          <p:blipFill>
            <a:blip r:embed="rId1" cstate="print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ackgroundRemoval t="7000" b="90000" l="7442" r="90349">
                          <a14:foregroundMark x1="7558" y1="39556" x2="7558" y2="39556"/>
                          <a14:foregroundMark x1="46744" y1="8556" x2="46744" y2="8556"/>
                          <a14:foregroundMark x1="49302" y1="7000" x2="49302" y2="7000"/>
                          <a14:foregroundMark x1="90349" y1="44333" x2="90349" y2="443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3574" y="321685"/>
              <a:ext cx="755550" cy="790692"/>
            </a:xfrm>
            <a:prstGeom prst="rect">
              <a:avLst/>
            </a:prstGeom>
          </p:spPr>
        </p:pic>
      </p:grpSp>
      <p:grpSp>
        <p:nvGrpSpPr>
          <p:cNvPr id="29" name="Group 28"/>
          <p:cNvGrpSpPr/>
          <p:nvPr/>
        </p:nvGrpSpPr>
        <p:grpSpPr>
          <a:xfrm>
            <a:off x="1182485" y="3174908"/>
            <a:ext cx="1199278" cy="1369398"/>
            <a:chOff x="3860800" y="2711197"/>
            <a:chExt cx="3270114" cy="4067215"/>
          </a:xfrm>
        </p:grpSpPr>
        <p:pic>
          <p:nvPicPr>
            <p:cNvPr id="31" name="Graphic 30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22020" t="16055" r="11467" b="17432"/>
            <a:stretch>
              <a:fillRect/>
            </a:stretch>
          </p:blipFill>
          <p:spPr>
            <a:xfrm>
              <a:off x="4495800" y="3505200"/>
              <a:ext cx="2209800" cy="2209800"/>
            </a:xfrm>
            <a:prstGeom prst="rect">
              <a:avLst/>
            </a:prstGeom>
          </p:spPr>
        </p:pic>
        <p:sp>
          <p:nvSpPr>
            <p:cNvPr id="35" name="TextBox 34"/>
            <p:cNvSpPr txBox="1"/>
            <p:nvPr/>
          </p:nvSpPr>
          <p:spPr>
            <a:xfrm>
              <a:off x="5094435" y="2711197"/>
              <a:ext cx="685799" cy="11239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  <a:endParaRPr lang="en-US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5226695" y="5654429"/>
              <a:ext cx="685799" cy="11239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>
                  <a:latin typeface="Arial" panose="020B0604020202020204" pitchFamily="34" charset="0"/>
                  <a:cs typeface="Arial" panose="020B0604020202020204" pitchFamily="34" charset="0"/>
                </a:rPr>
                <a:t>N</a:t>
              </a:r>
              <a:endParaRPr lang="en-US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6445115" y="4112995"/>
              <a:ext cx="685799" cy="11239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>
                  <a:latin typeface="Arial" panose="020B0604020202020204" pitchFamily="34" charset="0"/>
                  <a:cs typeface="Arial" panose="020B0604020202020204" pitchFamily="34" charset="0"/>
                </a:rPr>
                <a:t>Đ</a:t>
              </a:r>
              <a:endParaRPr lang="en-US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3860800" y="4243459"/>
              <a:ext cx="685799" cy="11239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>
                  <a:latin typeface="Arial" panose="020B0604020202020204" pitchFamily="34" charset="0"/>
                  <a:cs typeface="Arial" panose="020B0604020202020204" pitchFamily="34" charset="0"/>
                </a:rPr>
                <a:t>T</a:t>
              </a:r>
              <a:endParaRPr lang="en-US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2417686" y="3323563"/>
            <a:ext cx="5221633" cy="3272704"/>
            <a:chOff x="8353714" y="3239306"/>
            <a:chExt cx="3034115" cy="2159101"/>
          </a:xfrm>
        </p:grpSpPr>
        <p:grpSp>
          <p:nvGrpSpPr>
            <p:cNvPr id="15" name="Group 14"/>
            <p:cNvGrpSpPr/>
            <p:nvPr/>
          </p:nvGrpSpPr>
          <p:grpSpPr>
            <a:xfrm>
              <a:off x="8353714" y="3239306"/>
              <a:ext cx="3034115" cy="2159101"/>
              <a:chOff x="-2113082" y="3087342"/>
              <a:chExt cx="3034115" cy="2159101"/>
            </a:xfrm>
          </p:grpSpPr>
          <p:grpSp>
            <p:nvGrpSpPr>
              <p:cNvPr id="16" name="Group 15"/>
              <p:cNvGrpSpPr/>
              <p:nvPr/>
            </p:nvGrpSpPr>
            <p:grpSpPr>
              <a:xfrm>
                <a:off x="-2113082" y="3419909"/>
                <a:ext cx="3034115" cy="1292162"/>
                <a:chOff x="-2078510" y="4450065"/>
                <a:chExt cx="3034115" cy="881050"/>
              </a:xfrm>
            </p:grpSpPr>
            <p:sp>
              <p:nvSpPr>
                <p:cNvPr id="21" name="TextBox 20"/>
                <p:cNvSpPr txBox="1"/>
                <p:nvPr/>
              </p:nvSpPr>
              <p:spPr>
                <a:xfrm>
                  <a:off x="-2078510" y="4758060"/>
                  <a:ext cx="1402235" cy="32527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2500">
                      <a:solidFill>
                        <a:srgbClr val="000000"/>
                      </a:solidFill>
                      <a:effectLst/>
                      <a:latin typeface="Arial" panose="020B0604020202020204" pitchFamily="34" charset="0"/>
                      <a:ea typeface="Times New Roman" panose="02020603050405020304" pitchFamily="18" charset="0"/>
                      <a:cs typeface="Times New Roman" panose="02020603050405020304" pitchFamily="18" charset="0"/>
                    </a:rPr>
                    <a:t>4 km</a:t>
                  </a:r>
                  <a:endParaRPr lang="en-US" sz="2500"/>
                </a:p>
              </p:txBody>
            </p:sp>
            <p:cxnSp>
              <p:nvCxnSpPr>
                <p:cNvPr id="22" name="Straight Arrow Connector 21"/>
                <p:cNvCxnSpPr/>
                <p:nvPr/>
              </p:nvCxnSpPr>
              <p:spPr>
                <a:xfrm flipH="1">
                  <a:off x="-1082405" y="4450065"/>
                  <a:ext cx="2038010" cy="4867"/>
                </a:xfrm>
                <a:prstGeom prst="straightConnector1">
                  <a:avLst/>
                </a:prstGeom>
                <a:ln w="381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Arrow Connector 26"/>
                <p:cNvCxnSpPr/>
                <p:nvPr/>
              </p:nvCxnSpPr>
              <p:spPr>
                <a:xfrm>
                  <a:off x="-1059506" y="4459684"/>
                  <a:ext cx="0" cy="866679"/>
                </a:xfrm>
                <a:prstGeom prst="straightConnector1">
                  <a:avLst/>
                </a:prstGeom>
                <a:ln w="381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Arrow Connector 27"/>
                <p:cNvCxnSpPr/>
                <p:nvPr/>
              </p:nvCxnSpPr>
              <p:spPr>
                <a:xfrm>
                  <a:off x="-1059506" y="5331115"/>
                  <a:ext cx="996106" cy="0"/>
                </a:xfrm>
                <a:prstGeom prst="straightConnector1">
                  <a:avLst/>
                </a:prstGeom>
                <a:ln w="38100">
                  <a:solidFill>
                    <a:srgbClr val="0070C0"/>
                  </a:solidFill>
                  <a:prstDash val="solid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" name="TextBox 16"/>
              <p:cNvSpPr txBox="1"/>
              <p:nvPr/>
            </p:nvSpPr>
            <p:spPr>
              <a:xfrm>
                <a:off x="-714965" y="3087342"/>
                <a:ext cx="1084283" cy="4770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50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6 km</a:t>
                </a:r>
                <a:endParaRPr lang="en-US" sz="2500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-1094078" y="4769389"/>
                <a:ext cx="1124021" cy="4770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50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3 km</a:t>
                </a:r>
                <a:endParaRPr lang="en-US" sz="2500"/>
              </a:p>
            </p:txBody>
          </p:sp>
        </p:grpSp>
        <p:cxnSp>
          <p:nvCxnSpPr>
            <p:cNvPr id="40" name="Straight Arrow Connector 39"/>
            <p:cNvCxnSpPr/>
            <p:nvPr/>
          </p:nvCxnSpPr>
          <p:spPr>
            <a:xfrm flipH="1">
              <a:off x="10368824" y="3592950"/>
              <a:ext cx="984976" cy="1264115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2" name="Picture 41" descr="A picture containing icon&#10;&#10;Description automatically generated"/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779" b="89872" l="5357" r="94286">
                        <a14:foregroundMark x1="6310" y1="37951" x2="6310" y2="37951"/>
                        <a14:foregroundMark x1="94286" y1="37951" x2="94286" y2="37951"/>
                        <a14:foregroundMark x1="5357" y1="36321" x2="5357" y2="36321"/>
                        <a14:backgroundMark x1="45833" y1="67870" x2="45833" y2="6787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77" t="21111" r="3414" b="35556"/>
          <a:stretch>
            <a:fillRect/>
          </a:stretch>
        </p:blipFill>
        <p:spPr>
          <a:xfrm>
            <a:off x="7630856" y="3324308"/>
            <a:ext cx="1941142" cy="9121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56"/>
          <p:cNvGrpSpPr/>
          <p:nvPr/>
        </p:nvGrpSpPr>
        <p:grpSpPr>
          <a:xfrm>
            <a:off x="4718423" y="126868"/>
            <a:ext cx="2590800" cy="531988"/>
            <a:chOff x="2193" y="0"/>
            <a:chExt cx="2245706" cy="1239104"/>
          </a:xfrm>
          <a:solidFill>
            <a:srgbClr val="002060"/>
          </a:solidFill>
          <a:scene3d>
            <a:camera prst="orthographicFront"/>
            <a:lightRig rig="threePt" dir="t">
              <a:rot lat="0" lon="0" rev="7500000"/>
            </a:lightRig>
          </a:scene3d>
        </p:grpSpPr>
        <p:sp>
          <p:nvSpPr>
            <p:cNvPr id="24" name="Rounded Rectangle 57"/>
            <p:cNvSpPr/>
            <p:nvPr/>
          </p:nvSpPr>
          <p:spPr>
            <a:xfrm>
              <a:off x="2193" y="0"/>
              <a:ext cx="2245706" cy="1239104"/>
            </a:xfrm>
            <a:prstGeom prst="roundRect">
              <a:avLst/>
            </a:prstGeom>
            <a:grpFill/>
            <a:sp3d prstMaterial="plastic">
              <a:bevelT w="127000" h="25400" prst="relaxedInset"/>
            </a:sp3d>
          </p:spPr>
          <p:style>
            <a:lnRef idx="0">
              <a:schemeClr val="lt2">
                <a:hueOff val="0"/>
                <a:satOff val="0"/>
                <a:lumOff val="0"/>
                <a:alphaOff val="0"/>
              </a:schemeClr>
            </a:lnRef>
            <a:fillRef idx="3">
              <a:schemeClr val="dk2">
                <a:hueOff val="0"/>
                <a:satOff val="0"/>
                <a:lumOff val="0"/>
                <a:alphaOff val="0"/>
              </a:schemeClr>
            </a:fillRef>
            <a:effectRef idx="2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5" name="Rounded Rectangle 4"/>
            <p:cNvSpPr/>
            <p:nvPr/>
          </p:nvSpPr>
          <p:spPr>
            <a:xfrm>
              <a:off x="77334" y="60488"/>
              <a:ext cx="2124730" cy="1118127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1920" tIns="60960" rIns="121920" bIns="60960" numCol="1" spcCol="1270" anchor="ctr" anchorCtr="0">
              <a:noAutofit/>
            </a:bodyPr>
            <a:lstStyle/>
            <a:p>
              <a:pPr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600" b="1">
                  <a:latin typeface="Arial" panose="020B0604020202020204" pitchFamily="34" charset="0"/>
                  <a:cs typeface="Arial" panose="020B0604020202020204" pitchFamily="34" charset="0"/>
                </a:rPr>
                <a:t>Câu hỏi</a:t>
              </a:r>
              <a:endParaRPr lang="en-US" sz="26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6" name="Rectangle: Rounded Corners 25"/>
          <p:cNvSpPr/>
          <p:nvPr/>
        </p:nvSpPr>
        <p:spPr>
          <a:xfrm>
            <a:off x="790671" y="758277"/>
            <a:ext cx="10972800" cy="1691283"/>
          </a:xfrm>
          <a:prstGeom prst="roundRect">
            <a:avLst>
              <a:gd name="adj" fmla="val 8564"/>
            </a:avLst>
          </a:prstGeom>
          <a:solidFill>
            <a:schemeClr val="accent5">
              <a:lumMod val="20000"/>
              <a:lumOff val="80000"/>
            </a:schemeClr>
          </a:solidFill>
          <a:ln cmpd="dbl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sp>
        <p:nvSpPr>
          <p:cNvPr id="30" name="Text Box 29"/>
          <p:cNvSpPr txBox="1">
            <a:spLocks noChangeArrowheads="1"/>
          </p:cNvSpPr>
          <p:nvPr/>
        </p:nvSpPr>
        <p:spPr bwMode="auto">
          <a:xfrm>
            <a:off x="1185522" y="810252"/>
            <a:ext cx="10431902" cy="1631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287655" marR="0" indent="-287655" algn="just">
              <a:spcBef>
                <a:spcPts val="0"/>
              </a:spcBef>
            </a:pPr>
            <a:r>
              <a:rPr lang="en-US" sz="25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2. </a:t>
            </a:r>
            <a:r>
              <a:rPr lang="en-US" sz="25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Một</a:t>
            </a:r>
            <a:r>
              <a:rPr lang="en-US" sz="25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25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người</a:t>
            </a:r>
            <a:r>
              <a:rPr lang="en-US" sz="25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25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bơi</a:t>
            </a:r>
            <a:r>
              <a:rPr lang="en-US" sz="25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25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ngang</a:t>
            </a:r>
            <a:r>
              <a:rPr lang="en-US" sz="25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25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từ</a:t>
            </a:r>
            <a:r>
              <a:rPr lang="en-US" sz="25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25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bờ</a:t>
            </a:r>
            <a:r>
              <a:rPr lang="en-US" sz="25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25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bên</a:t>
            </a:r>
            <a:r>
              <a:rPr lang="en-US" sz="25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25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này</a:t>
            </a:r>
            <a:r>
              <a:rPr lang="en-US" sz="25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sang </a:t>
            </a:r>
            <a:r>
              <a:rPr lang="en-US" sz="25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bờ</a:t>
            </a:r>
            <a:r>
              <a:rPr lang="en-US" sz="25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25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bên</a:t>
            </a:r>
            <a:r>
              <a:rPr lang="en-US" sz="25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kia </a:t>
            </a:r>
            <a:r>
              <a:rPr lang="en-US" sz="25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của</a:t>
            </a:r>
            <a:r>
              <a:rPr lang="en-US" sz="25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25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một</a:t>
            </a:r>
            <a:r>
              <a:rPr lang="en-US" sz="25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25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dòng</a:t>
            </a:r>
            <a:r>
              <a:rPr lang="en-US" sz="25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25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sông</a:t>
            </a:r>
            <a:r>
              <a:rPr lang="en-US" sz="25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25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rộng</a:t>
            </a:r>
            <a:r>
              <a:rPr lang="en-US" sz="25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50 m </a:t>
            </a:r>
            <a:r>
              <a:rPr lang="en-US" sz="25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có</a:t>
            </a:r>
            <a:r>
              <a:rPr lang="en-US" sz="25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25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dòng</a:t>
            </a:r>
            <a:r>
              <a:rPr lang="en-US" sz="25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25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chảy</a:t>
            </a:r>
            <a:r>
              <a:rPr lang="en-US" sz="25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25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theo</a:t>
            </a:r>
            <a:r>
              <a:rPr lang="en-US" sz="25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25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hướng</a:t>
            </a:r>
            <a:r>
              <a:rPr lang="en-US" sz="25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25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từ</a:t>
            </a:r>
            <a:r>
              <a:rPr lang="en-US" sz="25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25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Bắc</a:t>
            </a:r>
            <a:r>
              <a:rPr lang="en-US" sz="25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25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xuống</a:t>
            </a:r>
            <a:r>
              <a:rPr lang="en-US" sz="25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Nam. </a:t>
            </a:r>
            <a:endParaRPr lang="en-US" sz="2500" dirty="0">
              <a:solidFill>
                <a:srgbClr val="000000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L="287655" marR="0" indent="-287655" algn="just">
              <a:spcBef>
                <a:spcPts val="0"/>
              </a:spcBef>
            </a:pPr>
            <a:r>
              <a:rPr lang="en-US" sz="25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Do </a:t>
            </a:r>
            <a:r>
              <a:rPr lang="en-US" sz="25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nước</a:t>
            </a:r>
            <a:r>
              <a:rPr lang="en-US" sz="25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25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sông</a:t>
            </a:r>
            <a:r>
              <a:rPr lang="en-US" sz="25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25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chảy</a:t>
            </a:r>
            <a:r>
              <a:rPr lang="en-US" sz="25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25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mạnh</a:t>
            </a:r>
            <a:r>
              <a:rPr lang="en-US" sz="25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25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nên</a:t>
            </a:r>
            <a:r>
              <a:rPr lang="en-US" sz="25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25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khi</a:t>
            </a:r>
            <a:r>
              <a:rPr lang="en-US" sz="25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sang </a:t>
            </a:r>
            <a:r>
              <a:rPr lang="en-US" sz="25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đến</a:t>
            </a:r>
            <a:r>
              <a:rPr lang="en-US" sz="25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25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bờ</a:t>
            </a:r>
            <a:r>
              <a:rPr lang="en-US" sz="25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25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bên</a:t>
            </a:r>
            <a:r>
              <a:rPr lang="en-US" sz="25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kia </a:t>
            </a:r>
            <a:r>
              <a:rPr lang="en-US" sz="25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thì</a:t>
            </a:r>
            <a:r>
              <a:rPr lang="en-US" sz="25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25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người</a:t>
            </a:r>
            <a:r>
              <a:rPr lang="en-US" sz="25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25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đó</a:t>
            </a:r>
            <a:r>
              <a:rPr lang="en-US" sz="25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25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đã</a:t>
            </a:r>
            <a:r>
              <a:rPr lang="en-US" sz="25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25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trôi</a:t>
            </a:r>
            <a:r>
              <a:rPr lang="en-US" sz="25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25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xuôi</a:t>
            </a:r>
            <a:r>
              <a:rPr lang="en-US" sz="25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25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theo</a:t>
            </a:r>
            <a:r>
              <a:rPr lang="en-US" sz="25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25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dòng</a:t>
            </a:r>
            <a:r>
              <a:rPr lang="en-US" sz="25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25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nước</a:t>
            </a:r>
            <a:r>
              <a:rPr lang="en-US" sz="25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50m. </a:t>
            </a:r>
            <a:r>
              <a:rPr lang="en-US" sz="25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Xác</a:t>
            </a:r>
            <a:r>
              <a:rPr lang="en-US" sz="25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25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định</a:t>
            </a:r>
            <a:r>
              <a:rPr lang="en-US" sz="25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25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độ</a:t>
            </a:r>
            <a:r>
              <a:rPr lang="en-US" sz="25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25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dịch</a:t>
            </a:r>
            <a:r>
              <a:rPr lang="en-US" sz="25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25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chuyển</a:t>
            </a:r>
            <a:r>
              <a:rPr lang="en-US" sz="25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25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của</a:t>
            </a:r>
            <a:r>
              <a:rPr lang="en-US" sz="25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25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người</a:t>
            </a:r>
            <a:r>
              <a:rPr lang="en-US" sz="25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25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đó</a:t>
            </a:r>
            <a:r>
              <a:rPr lang="en-US" sz="25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.</a:t>
            </a:r>
            <a:endParaRPr lang="en-US" sz="25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grpSp>
        <p:nvGrpSpPr>
          <p:cNvPr id="32" name="Group 31"/>
          <p:cNvGrpSpPr/>
          <p:nvPr/>
        </p:nvGrpSpPr>
        <p:grpSpPr>
          <a:xfrm>
            <a:off x="523655" y="427780"/>
            <a:ext cx="629089" cy="639020"/>
            <a:chOff x="493574" y="321685"/>
            <a:chExt cx="755550" cy="790692"/>
          </a:xfrm>
        </p:grpSpPr>
        <p:sp>
          <p:nvSpPr>
            <p:cNvPr id="33" name="Oval 32"/>
            <p:cNvSpPr/>
            <p:nvPr/>
          </p:nvSpPr>
          <p:spPr>
            <a:xfrm>
              <a:off x="504123" y="333892"/>
              <a:ext cx="644399" cy="6596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4" name="Picture 33" descr="Icon&#10;&#10;Description automatically generated"/>
            <p:cNvPicPr>
              <a:picLocks noChangeAspect="1"/>
            </p:cNvPicPr>
            <p:nvPr/>
          </p:nvPicPr>
          <p:blipFill>
            <a:blip r:embed="rId1" cstate="print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ackgroundRemoval t="7000" b="90000" l="7442" r="90349">
                          <a14:foregroundMark x1="7558" y1="39556" x2="7558" y2="39556"/>
                          <a14:foregroundMark x1="46744" y1="8556" x2="46744" y2="8556"/>
                          <a14:foregroundMark x1="49302" y1="7000" x2="49302" y2="7000"/>
                          <a14:foregroundMark x1="90349" y1="44333" x2="90349" y2="443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3574" y="321685"/>
              <a:ext cx="755550" cy="790692"/>
            </a:xfrm>
            <a:prstGeom prst="rect">
              <a:avLst/>
            </a:prstGeom>
          </p:spPr>
        </p:pic>
      </p:grpSp>
      <p:pic>
        <p:nvPicPr>
          <p:cNvPr id="10" name="Picture 9" descr="A person swimming in water&#10;&#10;Description automatically generated with low confidence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53" b="18136"/>
          <a:stretch>
            <a:fillRect/>
          </a:stretch>
        </p:blipFill>
        <p:spPr>
          <a:xfrm>
            <a:off x="969094" y="2432950"/>
            <a:ext cx="6972299" cy="379469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 descr="Logo&#10;&#10;Description automatically generated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79" b="89872" l="2738" r="95833">
                        <a14:foregroundMark x1="7381" y1="47730" x2="7381" y2="47730"/>
                        <a14:foregroundMark x1="2857" y1="49825" x2="2857" y2="49825"/>
                        <a14:foregroundMark x1="95833" y1="53318" x2="95833" y2="5331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58" t="34636" r="884" b="33416"/>
          <a:stretch>
            <a:fillRect/>
          </a:stretch>
        </p:blipFill>
        <p:spPr>
          <a:xfrm rot="16033253">
            <a:off x="8084566" y="3681801"/>
            <a:ext cx="803998" cy="193070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 rot="5400000">
            <a:off x="7879727" y="2968710"/>
            <a:ext cx="3638794" cy="2852152"/>
            <a:chOff x="6629400" y="1578858"/>
            <a:chExt cx="4751784" cy="2383542"/>
          </a:xfrm>
        </p:grpSpPr>
        <p:pic>
          <p:nvPicPr>
            <p:cNvPr id="17" name="Picture 16" descr="Background pattern&#10;&#10;Description automatically generated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323" t="8982" r="20028" b="15236"/>
            <a:stretch>
              <a:fillRect/>
            </a:stretch>
          </p:blipFill>
          <p:spPr>
            <a:xfrm rot="16200000">
              <a:off x="7813521" y="394737"/>
              <a:ext cx="2383542" cy="4751784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18" name="TextBox 17"/>
            <p:cNvSpPr txBox="1"/>
            <p:nvPr/>
          </p:nvSpPr>
          <p:spPr>
            <a:xfrm rot="16200000">
              <a:off x="8351645" y="2184284"/>
              <a:ext cx="1048006" cy="823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500">
                  <a:solidFill>
                    <a:schemeClr val="bg1"/>
                  </a:solidFill>
                </a:rPr>
                <a:t>50m</a:t>
              </a:r>
              <a:endParaRPr lang="en-US" sz="3500">
                <a:solidFill>
                  <a:schemeClr val="bg1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8921077" y="1620998"/>
              <a:ext cx="1456918" cy="5272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500">
                  <a:solidFill>
                    <a:schemeClr val="bg1"/>
                  </a:solidFill>
                </a:rPr>
                <a:t>50 m</a:t>
              </a:r>
              <a:endParaRPr lang="en-US" sz="3500">
                <a:solidFill>
                  <a:schemeClr val="bg1"/>
                </a:solidFill>
              </a:endParaRPr>
            </a:p>
          </p:txBody>
        </p:sp>
      </p:grpSp>
      <p:cxnSp>
        <p:nvCxnSpPr>
          <p:cNvPr id="21" name="Straight Arrow Connector 20"/>
          <p:cNvCxnSpPr/>
          <p:nvPr/>
        </p:nvCxnSpPr>
        <p:spPr>
          <a:xfrm>
            <a:off x="9067800" y="4554577"/>
            <a:ext cx="1371600" cy="0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10426858" y="4553262"/>
            <a:ext cx="0" cy="1085538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9067800" y="4534524"/>
            <a:ext cx="1359058" cy="110427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1249759" y="3735315"/>
            <a:ext cx="81237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v</a:t>
            </a:r>
            <a:r>
              <a:rPr lang="en-US" sz="4000" baseline="-2500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2</a:t>
            </a:r>
            <a:endParaRPr lang="en-US" sz="4000">
              <a:solidFill>
                <a:schemeClr val="bg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774473" y="3202127"/>
            <a:ext cx="81237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v</a:t>
            </a:r>
            <a:r>
              <a:rPr lang="en-US" sz="4000" baseline="-2500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1</a:t>
            </a:r>
            <a:endParaRPr lang="en-US" sz="4000">
              <a:solidFill>
                <a:schemeClr val="bg1"/>
              </a:solidFill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10933640" y="2744301"/>
            <a:ext cx="1199278" cy="1369398"/>
            <a:chOff x="3860800" y="2711197"/>
            <a:chExt cx="3270114" cy="4067215"/>
          </a:xfrm>
        </p:grpSpPr>
        <p:pic>
          <p:nvPicPr>
            <p:cNvPr id="35" name="Graphic 34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l="22020" t="16055" r="11467" b="17432"/>
            <a:stretch>
              <a:fillRect/>
            </a:stretch>
          </p:blipFill>
          <p:spPr>
            <a:xfrm>
              <a:off x="4495800" y="3505200"/>
              <a:ext cx="2209800" cy="2209800"/>
            </a:xfrm>
            <a:prstGeom prst="rect">
              <a:avLst/>
            </a:prstGeom>
          </p:spPr>
        </p:pic>
        <p:sp>
          <p:nvSpPr>
            <p:cNvPr id="36" name="TextBox 35"/>
            <p:cNvSpPr txBox="1"/>
            <p:nvPr/>
          </p:nvSpPr>
          <p:spPr>
            <a:xfrm>
              <a:off x="5094435" y="2711197"/>
              <a:ext cx="685799" cy="11239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  <a:endParaRPr lang="en-US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5226695" y="5654429"/>
              <a:ext cx="685799" cy="11239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>
                  <a:latin typeface="Arial" panose="020B0604020202020204" pitchFamily="34" charset="0"/>
                  <a:cs typeface="Arial" panose="020B0604020202020204" pitchFamily="34" charset="0"/>
                </a:rPr>
                <a:t>N</a:t>
              </a:r>
              <a:endParaRPr lang="en-US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6445115" y="4112995"/>
              <a:ext cx="685799" cy="11239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>
                  <a:latin typeface="Arial" panose="020B0604020202020204" pitchFamily="34" charset="0"/>
                  <a:cs typeface="Arial" panose="020B0604020202020204" pitchFamily="34" charset="0"/>
                </a:rPr>
                <a:t>Đ</a:t>
              </a:r>
              <a:endParaRPr lang="en-US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3860800" y="4243459"/>
              <a:ext cx="685799" cy="11239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>
                  <a:latin typeface="Arial" panose="020B0604020202020204" pitchFamily="34" charset="0"/>
                  <a:cs typeface="Arial" panose="020B0604020202020204" pitchFamily="34" charset="0"/>
                </a:rPr>
                <a:t>T</a:t>
              </a:r>
              <a:endParaRPr lang="en-US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40" name="Straight Arrow Connector 39"/>
          <p:cNvCxnSpPr/>
          <p:nvPr/>
        </p:nvCxnSpPr>
        <p:spPr>
          <a:xfrm>
            <a:off x="9448800" y="2770970"/>
            <a:ext cx="0" cy="631015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/>
          <p:nvPr/>
        </p:nvSpPr>
        <p:spPr>
          <a:xfrm>
            <a:off x="760996" y="6083649"/>
            <a:ext cx="494831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altLang="en-US" sz="2000" b="0" i="1">
                <a:latin typeface="Arial" panose="020B0604020202020204" pitchFamily="34" charset="0"/>
                <a:cs typeface="Arial" panose="020B0604020202020204" pitchFamily="34" charset="0"/>
              </a:rPr>
              <a:t>Một </a:t>
            </a:r>
            <a:r>
              <a:rPr lang="en-US" altLang="en-US" sz="2000" b="0" i="1" err="1">
                <a:latin typeface="Arial" panose="020B0604020202020204" pitchFamily="34" charset="0"/>
                <a:cs typeface="Arial" panose="020B0604020202020204" pitchFamily="34" charset="0"/>
              </a:rPr>
              <a:t>chiếc</a:t>
            </a:r>
            <a:r>
              <a:rPr lang="en-US" altLang="en-US" sz="2000" b="0" i="1">
                <a:latin typeface="Arial" panose="020B0604020202020204" pitchFamily="34" charset="0"/>
                <a:cs typeface="Arial" panose="020B0604020202020204" pitchFamily="34" charset="0"/>
              </a:rPr>
              <a:t> xe (4 m) đi từ TP HCM đến Đà Lạt (308 km) được xem là chất điểm. </a:t>
            </a:r>
            <a:endParaRPr lang="en-US" altLang="en-US" sz="2000" b="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Picture 12" descr="A picture containing counter, different, various, bunch&#10;&#10;Description automatically generated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3548" y="2824295"/>
            <a:ext cx="5970813" cy="336383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2317"/>
          <a:stretch>
            <a:fillRect/>
          </a:stretch>
        </p:blipFill>
        <p:spPr>
          <a:xfrm>
            <a:off x="685583" y="2824294"/>
            <a:ext cx="4948316" cy="33638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779" b="89872" l="4048" r="97857">
                        <a14:foregroundMark x1="5952" y1="54133" x2="5952" y2="54133"/>
                        <a14:foregroundMark x1="4048" y1="50291" x2="4048" y2="50291"/>
                        <a14:foregroundMark x1="7738" y1="53085" x2="7738" y2="53085"/>
                        <a14:foregroundMark x1="4524" y1="51455" x2="4524" y2="51455"/>
                        <a14:foregroundMark x1="93452" y1="57625" x2="93452" y2="57625"/>
                        <a14:foregroundMark x1="97857" y1="58673" x2="97857" y2="58673"/>
                        <a14:foregroundMark x1="45476" y1="45518" x2="45476" y2="45518"/>
                        <a14:foregroundMark x1="41548" y1="45867" x2="41548" y2="45867"/>
                        <a14:foregroundMark x1="41905" y1="45052" x2="41905" y2="4505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7539" y="4786293"/>
            <a:ext cx="1910255" cy="1649798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6187966" y="6079759"/>
            <a:ext cx="56388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altLang="en-US" sz="2000" b="0" i="1">
                <a:latin typeface="Arial" panose="020B0604020202020204" pitchFamily="34" charset="0"/>
                <a:cs typeface="Arial" panose="020B0604020202020204" pitchFamily="34" charset="0"/>
              </a:rPr>
              <a:t>Cũng xe đó (4m) khi di chuyển trong </a:t>
            </a:r>
            <a:r>
              <a:rPr lang="en-US" altLang="en-US" sz="2000" b="0" i="1" dirty="0" err="1">
                <a:latin typeface="Arial" panose="020B0604020202020204" pitchFamily="34" charset="0"/>
                <a:cs typeface="Arial" panose="020B0604020202020204" pitchFamily="34" charset="0"/>
              </a:rPr>
              <a:t>bãi</a:t>
            </a:r>
            <a:r>
              <a:rPr lang="en-US" altLang="en-US" sz="2000" b="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 b="0" i="1" err="1">
                <a:latin typeface="Arial" panose="020B0604020202020204" pitchFamily="34" charset="0"/>
                <a:cs typeface="Arial" panose="020B0604020202020204" pitchFamily="34" charset="0"/>
              </a:rPr>
              <a:t>đậu</a:t>
            </a:r>
            <a:r>
              <a:rPr lang="en-US" altLang="en-US" sz="2000" b="0" i="1">
                <a:latin typeface="Arial" panose="020B0604020202020204" pitchFamily="34" charset="0"/>
                <a:cs typeface="Arial" panose="020B0604020202020204" pitchFamily="34" charset="0"/>
              </a:rPr>
              <a:t> xe (10m) thì không được xem là chất điểm.</a:t>
            </a:r>
            <a:endParaRPr lang="en-US" altLang="en-US" sz="2000" b="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7" name="Group 56"/>
          <p:cNvGrpSpPr/>
          <p:nvPr/>
        </p:nvGrpSpPr>
        <p:grpSpPr>
          <a:xfrm>
            <a:off x="4876800" y="153812"/>
            <a:ext cx="2269096" cy="531988"/>
            <a:chOff x="2193" y="0"/>
            <a:chExt cx="2245706" cy="1239104"/>
          </a:xfrm>
          <a:solidFill>
            <a:srgbClr val="002060"/>
          </a:solidFill>
          <a:scene3d>
            <a:camera prst="orthographicFront"/>
            <a:lightRig rig="threePt" dir="t">
              <a:rot lat="0" lon="0" rev="7500000"/>
            </a:lightRig>
          </a:scene3d>
        </p:grpSpPr>
        <p:sp>
          <p:nvSpPr>
            <p:cNvPr id="20" name="Rounded Rectangle 57"/>
            <p:cNvSpPr/>
            <p:nvPr/>
          </p:nvSpPr>
          <p:spPr>
            <a:xfrm>
              <a:off x="2193" y="0"/>
              <a:ext cx="2245706" cy="1239104"/>
            </a:xfrm>
            <a:prstGeom prst="roundRect">
              <a:avLst/>
            </a:prstGeom>
            <a:grpFill/>
            <a:sp3d prstMaterial="plastic">
              <a:bevelT w="127000" h="25400" prst="relaxedInset"/>
            </a:sp3d>
          </p:spPr>
          <p:style>
            <a:lnRef idx="0">
              <a:schemeClr val="lt2">
                <a:hueOff val="0"/>
                <a:satOff val="0"/>
                <a:lumOff val="0"/>
                <a:alphaOff val="0"/>
              </a:schemeClr>
            </a:lnRef>
            <a:fillRef idx="3">
              <a:schemeClr val="dk2">
                <a:hueOff val="0"/>
                <a:satOff val="0"/>
                <a:lumOff val="0"/>
                <a:alphaOff val="0"/>
              </a:schemeClr>
            </a:fillRef>
            <a:effectRef idx="2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1" name="Rounded Rectangle 4"/>
            <p:cNvSpPr/>
            <p:nvPr/>
          </p:nvSpPr>
          <p:spPr>
            <a:xfrm>
              <a:off x="77334" y="60488"/>
              <a:ext cx="2124730" cy="1118127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1920" tIns="60960" rIns="121920" bIns="60960" numCol="1" spcCol="1270" anchor="ctr" anchorCtr="0">
              <a:noAutofit/>
            </a:bodyPr>
            <a:lstStyle/>
            <a:p>
              <a:pPr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600" b="1">
                  <a:latin typeface="Arial" panose="020B0604020202020204" pitchFamily="34" charset="0"/>
                  <a:cs typeface="Arial" panose="020B0604020202020204" pitchFamily="34" charset="0"/>
                </a:rPr>
                <a:t>Em có biết?</a:t>
              </a:r>
              <a:endParaRPr lang="en-US" sz="26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23" name="Picture 5" descr="empty-blue-rectangl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013" y="779796"/>
            <a:ext cx="11887200" cy="2044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TextBox 23"/>
          <p:cNvSpPr txBox="1"/>
          <p:nvPr/>
        </p:nvSpPr>
        <p:spPr>
          <a:xfrm>
            <a:off x="808537" y="779797"/>
            <a:ext cx="10316663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indent="-342900" algn="just">
              <a:spcBef>
                <a:spcPts val="0"/>
              </a:spcBef>
              <a:buFont typeface="Wingdings" panose="05000000000000000000" pitchFamily="2" charset="2"/>
              <a:buChar char="v"/>
            </a:pPr>
            <a:r>
              <a:rPr lang="en-US" sz="2500" b="1">
                <a:solidFill>
                  <a:srgbClr val="7030A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Động học </a:t>
            </a:r>
            <a:r>
              <a:rPr lang="en-US" sz="250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là phần vật lý </a:t>
            </a:r>
            <a:r>
              <a:rPr lang="en-US" sz="2500" b="1" i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nghiên cứu chuyển động của vật </a:t>
            </a:r>
            <a:r>
              <a:rPr lang="en-US" sz="250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mà không đề cập đến tác dụng của lực lên chuyển động.</a:t>
            </a:r>
            <a:endParaRPr lang="en-US" sz="2500">
              <a:solidFill>
                <a:srgbClr val="000000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31673" y="1534642"/>
            <a:ext cx="10503176" cy="12464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indent="-342900" algn="just">
              <a:spcBef>
                <a:spcPts val="0"/>
              </a:spcBef>
              <a:buFont typeface="Wingdings" panose="05000000000000000000" pitchFamily="2" charset="2"/>
              <a:buChar char="v"/>
            </a:pPr>
            <a:r>
              <a:rPr lang="en-US" sz="250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Khi kích thước của vật </a:t>
            </a:r>
            <a:r>
              <a:rPr lang="en-US" sz="2500" b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rất nhỏ so với độ dài của quãng đường đi được </a:t>
            </a:r>
            <a:r>
              <a:rPr lang="en-US" sz="250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thì vật được coi là </a:t>
            </a:r>
            <a:r>
              <a:rPr lang="en-US" sz="2500" b="1">
                <a:solidFill>
                  <a:srgbClr val="7030A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chất điểm</a:t>
            </a:r>
            <a:r>
              <a:rPr lang="en-US" sz="250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. </a:t>
            </a:r>
            <a:endParaRPr lang="en-US" sz="2500">
              <a:solidFill>
                <a:srgbClr val="000000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R="0" algn="ctr">
              <a:spcBef>
                <a:spcPts val="0"/>
              </a:spcBef>
            </a:pPr>
            <a:r>
              <a:rPr lang="en-US" sz="2500" i="1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(Ở</a:t>
            </a:r>
            <a:r>
              <a:rPr lang="en-US" sz="2500" i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chương này chúng ta chỉ tìm hiểu chuyển động của chất điểm)</a:t>
            </a:r>
            <a:endParaRPr lang="en-US" sz="2500" i="1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14" name="Picture 13" descr="Logo, icon&#10;&#10;Description automatically generated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613" y="395076"/>
            <a:ext cx="557940" cy="5579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19" grpId="0"/>
      <p:bldP spid="1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-76200" y="65599"/>
            <a:ext cx="8603570" cy="541686"/>
            <a:chOff x="74035" y="2231322"/>
            <a:chExt cx="8550262" cy="756153"/>
          </a:xfrm>
        </p:grpSpPr>
        <p:grpSp>
          <p:nvGrpSpPr>
            <p:cNvPr id="5" name="Group 70"/>
            <p:cNvGrpSpPr/>
            <p:nvPr/>
          </p:nvGrpSpPr>
          <p:grpSpPr bwMode="auto">
            <a:xfrm>
              <a:off x="330533" y="2267004"/>
              <a:ext cx="8293764" cy="708275"/>
              <a:chOff x="587624" y="3377549"/>
              <a:chExt cx="4270901" cy="1364238"/>
            </a:xfrm>
          </p:grpSpPr>
          <p:pic>
            <p:nvPicPr>
              <p:cNvPr id="8" name="Picture 8" descr="empty-green-rectangle"/>
              <p:cNvPicPr>
                <a:picLocks noChangeAspect="1" noChangeArrowheads="1"/>
              </p:cNvPicPr>
              <p:nvPr/>
            </p:nvPicPr>
            <p:blipFill>
              <a:blip r:embed="rId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7624" y="3377549"/>
                <a:ext cx="4270901" cy="13642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9" name="Picture 9" descr="green-top-faded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6200000">
                <a:off x="205129" y="3887447"/>
                <a:ext cx="1273934" cy="3960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6" name="TextBox 5"/>
            <p:cNvSpPr txBox="1"/>
            <p:nvPr/>
          </p:nvSpPr>
          <p:spPr bwMode="auto">
            <a:xfrm>
              <a:off x="74035" y="2267003"/>
              <a:ext cx="1501326" cy="68741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sz="260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chemeClr val="tx1"/>
                  </a:solidFill>
                  <a:effectLst>
                    <a:glow rad="101600">
                      <a:schemeClr val="accent4">
                        <a:satMod val="175000"/>
                        <a:alpha val="40000"/>
                      </a:schemeClr>
                    </a:glow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I</a:t>
              </a:r>
              <a:endParaRPr lang="en-US" sz="26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tx1"/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Rectangle 1026060"/>
            <p:cNvSpPr>
              <a:spLocks noChangeArrowheads="1"/>
            </p:cNvSpPr>
            <p:nvPr/>
          </p:nvSpPr>
          <p:spPr bwMode="auto">
            <a:xfrm>
              <a:off x="1209204" y="2231322"/>
              <a:ext cx="7415092" cy="756153"/>
            </a:xfrm>
            <a:prstGeom prst="rect">
              <a:avLst/>
            </a:prstGeom>
            <a:noFill/>
            <a:ln w="9525" algn="ctr">
              <a:noFill/>
              <a:miter lim="800000"/>
            </a:ln>
          </p:spPr>
          <p:txBody>
            <a:bodyPr wrap="square" lIns="109728" tIns="54864" rIns="109728" bIns="54864">
              <a:spAutoFit/>
            </a:bodyPr>
            <a:lstStyle>
              <a:lvl1pPr marL="287655" indent="-287655" defTabSz="1095375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1095375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1095375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1095375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1095375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defTabSz="1095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defTabSz="1095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defTabSz="1095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defTabSz="1095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indent="0" defTabSz="1095375">
                <a:buClr>
                  <a:schemeClr val="tx2"/>
                </a:buClr>
                <a:buSzPct val="95000"/>
                <a:defRPr/>
              </a:pPr>
              <a:r>
                <a:rPr lang="en-US" sz="2800" i="1">
                  <a:cs typeface="Arial" panose="020B0604020202020204" pitchFamily="34" charset="0"/>
                </a:rPr>
                <a:t>Vị trí của vật chuyển động tại các thời điểm</a:t>
              </a:r>
              <a:endParaRPr lang="en-US" sz="2800" dirty="0">
                <a:cs typeface="Arial" panose="020B0604020202020204" pitchFamily="34" charset="0"/>
              </a:endParaRPr>
            </a:p>
          </p:txBody>
        </p:sp>
      </p:grpSp>
      <p:pic>
        <p:nvPicPr>
          <p:cNvPr id="15" name="Picture 5" descr="empty-blue-rectangl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239" y="710559"/>
            <a:ext cx="11200778" cy="2237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900624" y="816020"/>
            <a:ext cx="9538786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v"/>
            </a:pPr>
            <a:r>
              <a:rPr lang="en-US" sz="2500">
                <a:solidFill>
                  <a:srgbClr val="000000"/>
                </a:solidFill>
                <a:latin typeface="Arial" panose="020B0604020202020204" pitchFamily="34" charset="0"/>
                <a:ea typeface="游明朝" panose="02020400000000000000" pitchFamily="18" charset="-128"/>
              </a:rPr>
              <a:t>K</a:t>
            </a:r>
            <a:r>
              <a:rPr lang="en-US" sz="2500">
                <a:solidFill>
                  <a:srgbClr val="000000"/>
                </a:solidFill>
                <a:effectLst/>
                <a:latin typeface="Arial" panose="020B0604020202020204" pitchFamily="34" charset="0"/>
                <a:ea typeface="游明朝" panose="02020400000000000000" pitchFamily="18" charset="-128"/>
              </a:rPr>
              <a:t>hi vận chuyển động thì vị trí của vật so với vật được chọn làm mốc thay đổi theo thời gian. </a:t>
            </a:r>
            <a:endParaRPr lang="en-US" sz="2500">
              <a:solidFill>
                <a:srgbClr val="000000"/>
              </a:solidFill>
              <a:effectLst/>
              <a:latin typeface="Arial" panose="020B0604020202020204" pitchFamily="34" charset="0"/>
              <a:ea typeface="游明朝" panose="02020400000000000000" pitchFamily="18" charset="-128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17487" y="3974453"/>
            <a:ext cx="6330455" cy="14003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1200"/>
              </a:spcAft>
            </a:pPr>
            <a:r>
              <a:rPr lang="en-US" sz="2500" i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Ví dụ: nếu tỉ lệ là 1/1000</a:t>
            </a:r>
            <a:endParaRPr lang="en-US" sz="2500" i="1">
              <a:solidFill>
                <a:srgbClr val="000000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500" i="1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</a:t>
            </a:r>
            <a:r>
              <a:rPr lang="en-US" sz="2500" i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ị trí điểm A: (x = 10 m; y = 20 m) </a:t>
            </a:r>
            <a:endParaRPr lang="en-US" sz="2500" i="1">
              <a:solidFill>
                <a:srgbClr val="000000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500" i="1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Vị trí </a:t>
            </a:r>
            <a:r>
              <a:rPr lang="en-US" sz="2500" i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điểm B: là (x= - 10 m;y = 20 m).</a:t>
            </a:r>
            <a:endParaRPr lang="en-US" sz="2500" i="1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057014" y="6266982"/>
            <a:ext cx="613498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spcBef>
                <a:spcPts val="0"/>
              </a:spcBef>
            </a:pPr>
            <a:r>
              <a:rPr lang="en-US" sz="2200" i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Tỉ xích 1 cm ứng với 10 m </a:t>
            </a:r>
            <a:endParaRPr lang="en-US" sz="2200" i="1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grpSp>
        <p:nvGrpSpPr>
          <p:cNvPr id="38" name="Group 37"/>
          <p:cNvGrpSpPr/>
          <p:nvPr/>
        </p:nvGrpSpPr>
        <p:grpSpPr>
          <a:xfrm>
            <a:off x="7315200" y="3195573"/>
            <a:ext cx="3962401" cy="3236398"/>
            <a:chOff x="7315200" y="3195573"/>
            <a:chExt cx="3962401" cy="3236398"/>
          </a:xfrm>
        </p:grpSpPr>
        <p:cxnSp>
          <p:nvCxnSpPr>
            <p:cNvPr id="16" name="Straight Arrow Connector 15"/>
            <p:cNvCxnSpPr/>
            <p:nvPr/>
          </p:nvCxnSpPr>
          <p:spPr>
            <a:xfrm>
              <a:off x="7315200" y="5859549"/>
              <a:ext cx="3790823" cy="0"/>
            </a:xfrm>
            <a:prstGeom prst="straightConnector1">
              <a:avLst/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 flipV="1">
              <a:off x="9074388" y="3319799"/>
              <a:ext cx="0" cy="2630506"/>
            </a:xfrm>
            <a:prstGeom prst="straightConnector1">
              <a:avLst/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V="1">
              <a:off x="8107967" y="4169392"/>
              <a:ext cx="0" cy="1690156"/>
            </a:xfrm>
            <a:prstGeom prst="line">
              <a:avLst/>
            </a:prstGeom>
            <a:ln w="19050">
              <a:solidFill>
                <a:srgbClr val="00B05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8887952" y="3195573"/>
              <a:ext cx="1079306" cy="4770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500">
                  <a:latin typeface="Arial" panose="020B060402020202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  <a:endParaRPr lang="en-US" sz="2500" baseline="-2500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0439409" y="5954917"/>
              <a:ext cx="838192" cy="4770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500">
                  <a:latin typeface="Arial" panose="020B060402020202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t</a:t>
              </a:r>
              <a:endParaRPr lang="en-US" sz="2500" baseline="-25000"/>
            </a:p>
          </p:txBody>
        </p:sp>
        <p:cxnSp>
          <p:nvCxnSpPr>
            <p:cNvPr id="25" name="Straight Connector 24"/>
            <p:cNvCxnSpPr/>
            <p:nvPr/>
          </p:nvCxnSpPr>
          <p:spPr>
            <a:xfrm flipV="1">
              <a:off x="10058400" y="4199895"/>
              <a:ext cx="0" cy="1690156"/>
            </a:xfrm>
            <a:prstGeom prst="line">
              <a:avLst/>
            </a:prstGeom>
            <a:ln w="19050">
              <a:solidFill>
                <a:srgbClr val="00B05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flipH="1" flipV="1">
              <a:off x="8056673" y="4149890"/>
              <a:ext cx="2035429" cy="19502"/>
            </a:xfrm>
            <a:prstGeom prst="line">
              <a:avLst/>
            </a:prstGeom>
            <a:ln w="19050">
              <a:solidFill>
                <a:srgbClr val="00B05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Oval 27"/>
            <p:cNvSpPr/>
            <p:nvPr/>
          </p:nvSpPr>
          <p:spPr>
            <a:xfrm>
              <a:off x="8026766" y="4075210"/>
              <a:ext cx="142154" cy="14935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/>
            <p:cNvSpPr/>
            <p:nvPr/>
          </p:nvSpPr>
          <p:spPr>
            <a:xfrm>
              <a:off x="9987323" y="4115400"/>
              <a:ext cx="142154" cy="14935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7717213" y="5847602"/>
              <a:ext cx="619106" cy="4770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500">
                  <a:latin typeface="Arial" panose="020B060402020202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-1</a:t>
              </a:r>
              <a:endParaRPr lang="en-US" sz="2500" baseline="-2500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8490821" y="4774227"/>
              <a:ext cx="619106" cy="4770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500">
                  <a:latin typeface="Arial" panose="020B060402020202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en-US" sz="2500" baseline="-2500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9756899" y="5895287"/>
              <a:ext cx="619106" cy="4770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500">
                  <a:latin typeface="Arial" panose="020B060402020202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en-US" sz="2500" baseline="-2500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7785358" y="3603053"/>
              <a:ext cx="619106" cy="4770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500">
                  <a:latin typeface="Arial" panose="020B060402020202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B</a:t>
              </a:r>
              <a:endParaRPr lang="en-US" sz="2500" baseline="-2500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0034920" y="3657333"/>
              <a:ext cx="619106" cy="4770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500">
                  <a:latin typeface="Arial" panose="020B060402020202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endParaRPr lang="en-US" sz="2500" baseline="-25000"/>
            </a:p>
          </p:txBody>
        </p:sp>
        <p:cxnSp>
          <p:nvCxnSpPr>
            <p:cNvPr id="36" name="Straight Connector 35"/>
            <p:cNvCxnSpPr/>
            <p:nvPr/>
          </p:nvCxnSpPr>
          <p:spPr>
            <a:xfrm flipH="1">
              <a:off x="8976922" y="4991698"/>
              <a:ext cx="19493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/>
            <p:cNvSpPr txBox="1"/>
            <p:nvPr/>
          </p:nvSpPr>
          <p:spPr>
            <a:xfrm>
              <a:off x="8578399" y="3735926"/>
              <a:ext cx="619106" cy="4770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500">
                  <a:latin typeface="Arial" panose="020B060402020202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en-US" sz="2500" baseline="-25000"/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956852" y="1870910"/>
            <a:ext cx="9538786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v"/>
            </a:pPr>
            <a:r>
              <a:rPr lang="en-US" sz="2500">
                <a:solidFill>
                  <a:srgbClr val="000000"/>
                </a:solidFill>
                <a:effectLst/>
                <a:latin typeface="Arial" panose="020B0604020202020204" pitchFamily="34" charset="0"/>
                <a:ea typeface="游明朝" panose="02020400000000000000" pitchFamily="18" charset="-128"/>
              </a:rPr>
              <a:t>Để xác định vị trí của vật, người ta dùng hệ toạ độ có gốc là vị trí của vật mốc, trục hoành Ox và trục tung Oy</a:t>
            </a:r>
            <a:endParaRPr lang="en-US" sz="2500">
              <a:solidFill>
                <a:srgbClr val="000000"/>
              </a:solidFill>
              <a:effectLst/>
              <a:latin typeface="Arial" panose="020B0604020202020204" pitchFamily="34" charset="0"/>
              <a:ea typeface="游明朝" panose="02020400000000000000" pitchFamily="18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0" grpId="0"/>
      <p:bldP spid="23" grpId="0"/>
      <p:bldP spid="3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-76200" y="65599"/>
            <a:ext cx="8603570" cy="541686"/>
            <a:chOff x="74035" y="2231322"/>
            <a:chExt cx="8550262" cy="756153"/>
          </a:xfrm>
        </p:grpSpPr>
        <p:grpSp>
          <p:nvGrpSpPr>
            <p:cNvPr id="5" name="Group 70"/>
            <p:cNvGrpSpPr/>
            <p:nvPr/>
          </p:nvGrpSpPr>
          <p:grpSpPr bwMode="auto">
            <a:xfrm>
              <a:off x="330533" y="2267004"/>
              <a:ext cx="8293764" cy="708275"/>
              <a:chOff x="587624" y="3377549"/>
              <a:chExt cx="4270901" cy="1364238"/>
            </a:xfrm>
          </p:grpSpPr>
          <p:pic>
            <p:nvPicPr>
              <p:cNvPr id="8" name="Picture 8" descr="empty-green-rectangle"/>
              <p:cNvPicPr>
                <a:picLocks noChangeAspect="1" noChangeArrowheads="1"/>
              </p:cNvPicPr>
              <p:nvPr/>
            </p:nvPicPr>
            <p:blipFill>
              <a:blip r:embed="rId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7624" y="3377549"/>
                <a:ext cx="4270901" cy="13642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9" name="Picture 9" descr="green-top-faded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6200000">
                <a:off x="205129" y="3887447"/>
                <a:ext cx="1273934" cy="3960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6" name="TextBox 5"/>
            <p:cNvSpPr txBox="1"/>
            <p:nvPr/>
          </p:nvSpPr>
          <p:spPr bwMode="auto">
            <a:xfrm>
              <a:off x="74035" y="2267003"/>
              <a:ext cx="1501326" cy="68741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sz="260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chemeClr val="tx1"/>
                  </a:solidFill>
                  <a:effectLst>
                    <a:glow rad="101600">
                      <a:schemeClr val="accent4">
                        <a:satMod val="175000"/>
                        <a:alpha val="40000"/>
                      </a:schemeClr>
                    </a:glow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I</a:t>
              </a:r>
              <a:endParaRPr lang="en-US" sz="26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tx1"/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Rectangle 1026060"/>
            <p:cNvSpPr>
              <a:spLocks noChangeArrowheads="1"/>
            </p:cNvSpPr>
            <p:nvPr/>
          </p:nvSpPr>
          <p:spPr bwMode="auto">
            <a:xfrm>
              <a:off x="1209204" y="2231322"/>
              <a:ext cx="7415092" cy="756153"/>
            </a:xfrm>
            <a:prstGeom prst="rect">
              <a:avLst/>
            </a:prstGeom>
            <a:noFill/>
            <a:ln w="9525" algn="ctr">
              <a:noFill/>
              <a:miter lim="800000"/>
            </a:ln>
          </p:spPr>
          <p:txBody>
            <a:bodyPr wrap="square" lIns="109728" tIns="54864" rIns="109728" bIns="54864">
              <a:spAutoFit/>
            </a:bodyPr>
            <a:lstStyle>
              <a:lvl1pPr marL="287655" indent="-287655" defTabSz="1095375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1095375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1095375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1095375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1095375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defTabSz="1095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defTabSz="1095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defTabSz="1095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defTabSz="1095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indent="0" defTabSz="1095375">
                <a:buClr>
                  <a:schemeClr val="tx2"/>
                </a:buClr>
                <a:buSzPct val="95000"/>
                <a:defRPr/>
              </a:pPr>
              <a:r>
                <a:rPr lang="en-US" sz="2800" i="1">
                  <a:cs typeface="Arial" panose="020B0604020202020204" pitchFamily="34" charset="0"/>
                </a:rPr>
                <a:t>Vị trí của vật chuyển động tại các thời điểm</a:t>
              </a:r>
              <a:endParaRPr lang="en-US" sz="2800" dirty="0">
                <a:cs typeface="Arial" panose="020B0604020202020204" pitchFamily="34" charset="0"/>
              </a:endParaRPr>
            </a:p>
          </p:txBody>
        </p:sp>
      </p:grpSp>
      <p:pic>
        <p:nvPicPr>
          <p:cNvPr id="15" name="Picture 5" descr="empty-blue-rectangl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394" y="710559"/>
            <a:ext cx="11887200" cy="1924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679142" y="756073"/>
            <a:ext cx="10686153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>
              <a:spcBef>
                <a:spcPts val="0"/>
              </a:spcBef>
            </a:pPr>
            <a:r>
              <a:rPr lang="en-US" sz="250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Thực tế, thường chọn hệ toạ độ trùng với hệ toạ độ địa lí có:</a:t>
            </a:r>
            <a:endParaRPr lang="en-US" sz="2500">
              <a:solidFill>
                <a:srgbClr val="000000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L="800100" lvl="1" indent="-342900" algn="just">
              <a:buFont typeface="Wingdings" panose="05000000000000000000" pitchFamily="2" charset="2"/>
              <a:buChar char="§"/>
            </a:pPr>
            <a:r>
              <a:rPr lang="en-US" sz="250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G</a:t>
            </a:r>
            <a:r>
              <a:rPr lang="en-US" sz="250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ốc là vị trí của vật mốc</a:t>
            </a:r>
            <a:endParaRPr lang="en-US" sz="2500">
              <a:solidFill>
                <a:srgbClr val="000000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715000" y="4077471"/>
            <a:ext cx="259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facebook:vatlytrucquan</a:t>
            </a:r>
            <a:endParaRPr lang="en-US" sz="14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074960" y="3101036"/>
            <a:ext cx="5559863" cy="2646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</a:pPr>
            <a:r>
              <a:rPr lang="en-US" sz="2400" i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Ví dụ:</a:t>
            </a:r>
            <a:endParaRPr lang="en-US" sz="2400" i="1">
              <a:solidFill>
                <a:srgbClr val="000000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L="342900" marR="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400" i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Nếu OA = 2 cm</a:t>
            </a:r>
            <a:endParaRPr lang="en-US" sz="2400" i="1">
              <a:solidFill>
                <a:srgbClr val="000000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i="1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T</a:t>
            </a:r>
            <a:r>
              <a:rPr lang="en-US" sz="2400" i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ỉ lệ là </a:t>
            </a:r>
            <a:r>
              <a:rPr lang="en-US" sz="2400" i="1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1/1000</a:t>
            </a:r>
            <a:endParaRPr lang="en-US" sz="2400" i="1">
              <a:solidFill>
                <a:srgbClr val="000000"/>
              </a:solidFill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342900" marR="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400" i="1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V</a:t>
            </a:r>
            <a:r>
              <a:rPr lang="en-US" sz="2400" i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ị trí của điểm A cách điểm gốc 20 m theo hướng 45° Đông - Bắc: </a:t>
            </a:r>
            <a:endParaRPr lang="en-US" sz="2400" i="1">
              <a:solidFill>
                <a:srgbClr val="000000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L="0" marR="0" algn="ctr">
              <a:spcBef>
                <a:spcPts val="0"/>
              </a:spcBef>
            </a:pPr>
            <a:r>
              <a:rPr lang="en-US" sz="2400" b="1" i="1">
                <a:solidFill>
                  <a:srgbClr val="7030A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A (d = 20 m; 45° Đông - Bắc).</a:t>
            </a:r>
            <a:endParaRPr lang="en-US" sz="2400" b="1" i="1">
              <a:solidFill>
                <a:srgbClr val="7030A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200" i="1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grpSp>
        <p:nvGrpSpPr>
          <p:cNvPr id="46" name="Group 45"/>
          <p:cNvGrpSpPr/>
          <p:nvPr/>
        </p:nvGrpSpPr>
        <p:grpSpPr>
          <a:xfrm>
            <a:off x="7457498" y="2983554"/>
            <a:ext cx="3918430" cy="3758236"/>
            <a:chOff x="6858000" y="3099764"/>
            <a:chExt cx="3918430" cy="3758236"/>
          </a:xfrm>
        </p:grpSpPr>
        <p:grpSp>
          <p:nvGrpSpPr>
            <p:cNvPr id="42" name="Group 41"/>
            <p:cNvGrpSpPr/>
            <p:nvPr/>
          </p:nvGrpSpPr>
          <p:grpSpPr>
            <a:xfrm>
              <a:off x="6858000" y="3099764"/>
              <a:ext cx="3918430" cy="3758236"/>
              <a:chOff x="6822557" y="3141844"/>
              <a:chExt cx="3918430" cy="3758236"/>
            </a:xfrm>
          </p:grpSpPr>
          <p:cxnSp>
            <p:nvCxnSpPr>
              <p:cNvPr id="30" name="Straight Connector 29"/>
              <p:cNvCxnSpPr/>
              <p:nvPr/>
            </p:nvCxnSpPr>
            <p:spPr>
              <a:xfrm flipV="1">
                <a:off x="8693388" y="4171713"/>
                <a:ext cx="952329" cy="933259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1" name="Group 40"/>
              <p:cNvGrpSpPr/>
              <p:nvPr/>
            </p:nvGrpSpPr>
            <p:grpSpPr>
              <a:xfrm>
                <a:off x="6822557" y="3141844"/>
                <a:ext cx="3918430" cy="3758236"/>
                <a:chOff x="6822557" y="3141844"/>
                <a:chExt cx="3918430" cy="3758236"/>
              </a:xfrm>
            </p:grpSpPr>
            <p:cxnSp>
              <p:nvCxnSpPr>
                <p:cNvPr id="11" name="Straight Arrow Connector 10"/>
                <p:cNvCxnSpPr/>
                <p:nvPr/>
              </p:nvCxnSpPr>
              <p:spPr>
                <a:xfrm>
                  <a:off x="8703888" y="3554275"/>
                  <a:ext cx="0" cy="2899400"/>
                </a:xfrm>
                <a:prstGeom prst="straightConnector1">
                  <a:avLst/>
                </a:prstGeom>
                <a:ln w="38100">
                  <a:solidFill>
                    <a:srgbClr val="00B050"/>
                  </a:solidFill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Straight Arrow Connector 20"/>
                <p:cNvCxnSpPr/>
                <p:nvPr/>
              </p:nvCxnSpPr>
              <p:spPr>
                <a:xfrm flipH="1" flipV="1">
                  <a:off x="7105739" y="5070729"/>
                  <a:ext cx="3196298" cy="28963"/>
                </a:xfrm>
                <a:prstGeom prst="straightConnector1">
                  <a:avLst/>
                </a:prstGeom>
                <a:ln w="38100">
                  <a:solidFill>
                    <a:srgbClr val="00B050"/>
                  </a:solidFill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1" name="Oval 30"/>
                <p:cNvSpPr/>
                <p:nvPr/>
              </p:nvSpPr>
              <p:spPr>
                <a:xfrm>
                  <a:off x="9613209" y="4091359"/>
                  <a:ext cx="142154" cy="149359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" name="TextBox 31"/>
                <p:cNvSpPr txBox="1"/>
                <p:nvPr/>
              </p:nvSpPr>
              <p:spPr>
                <a:xfrm>
                  <a:off x="9613209" y="3696506"/>
                  <a:ext cx="619106" cy="4770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2500">
                      <a:latin typeface="Arial" panose="020B0604020202020204" pitchFamily="34" charset="0"/>
                      <a:ea typeface="Times New Roman" panose="02020603050405020304" pitchFamily="18" charset="0"/>
                      <a:cs typeface="Times New Roman" panose="02020603050405020304" pitchFamily="18" charset="0"/>
                    </a:rPr>
                    <a:t>A</a:t>
                  </a:r>
                  <a:endParaRPr lang="en-US" sz="2500" baseline="-25000"/>
                </a:p>
              </p:txBody>
            </p:sp>
            <p:sp>
              <p:nvSpPr>
                <p:cNvPr id="34" name="TextBox 33"/>
                <p:cNvSpPr txBox="1"/>
                <p:nvPr/>
              </p:nvSpPr>
              <p:spPr>
                <a:xfrm>
                  <a:off x="8217223" y="3141844"/>
                  <a:ext cx="952329" cy="4770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2500">
                      <a:latin typeface="Arial" panose="020B0604020202020204" pitchFamily="34" charset="0"/>
                      <a:ea typeface="Times New Roman" panose="02020603050405020304" pitchFamily="18" charset="0"/>
                      <a:cs typeface="Times New Roman" panose="02020603050405020304" pitchFamily="18" charset="0"/>
                    </a:rPr>
                    <a:t>Bắc</a:t>
                  </a:r>
                  <a:endParaRPr lang="en-US" sz="2500" baseline="-25000"/>
                </a:p>
              </p:txBody>
            </p:sp>
            <p:sp>
              <p:nvSpPr>
                <p:cNvPr id="35" name="TextBox 34"/>
                <p:cNvSpPr txBox="1"/>
                <p:nvPr/>
              </p:nvSpPr>
              <p:spPr>
                <a:xfrm>
                  <a:off x="8339452" y="6423026"/>
                  <a:ext cx="952329" cy="4770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2500">
                      <a:latin typeface="Arial" panose="020B0604020202020204" pitchFamily="34" charset="0"/>
                      <a:ea typeface="Times New Roman" panose="02020603050405020304" pitchFamily="18" charset="0"/>
                      <a:cs typeface="Times New Roman" panose="02020603050405020304" pitchFamily="18" charset="0"/>
                    </a:rPr>
                    <a:t>Nam</a:t>
                  </a:r>
                  <a:endParaRPr lang="en-US" sz="2500" baseline="-25000"/>
                </a:p>
              </p:txBody>
            </p:sp>
            <p:sp>
              <p:nvSpPr>
                <p:cNvPr id="36" name="TextBox 35"/>
                <p:cNvSpPr txBox="1"/>
                <p:nvPr/>
              </p:nvSpPr>
              <p:spPr>
                <a:xfrm>
                  <a:off x="9788658" y="5256018"/>
                  <a:ext cx="952329" cy="4770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2500">
                      <a:latin typeface="Arial" panose="020B0604020202020204" pitchFamily="34" charset="0"/>
                      <a:cs typeface="Times New Roman" panose="02020603050405020304" pitchFamily="18" charset="0"/>
                    </a:rPr>
                    <a:t>Đông</a:t>
                  </a:r>
                  <a:endParaRPr lang="en-US" sz="2500"/>
                </a:p>
              </p:txBody>
            </p:sp>
            <p:sp>
              <p:nvSpPr>
                <p:cNvPr id="37" name="TextBox 36"/>
                <p:cNvSpPr txBox="1"/>
                <p:nvPr/>
              </p:nvSpPr>
              <p:spPr>
                <a:xfrm>
                  <a:off x="6822557" y="5212817"/>
                  <a:ext cx="952329" cy="4770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2500">
                      <a:latin typeface="Arial" panose="020B0604020202020204" pitchFamily="34" charset="0"/>
                      <a:cs typeface="Times New Roman" panose="02020603050405020304" pitchFamily="18" charset="0"/>
                    </a:rPr>
                    <a:t>Tây</a:t>
                  </a:r>
                  <a:endParaRPr lang="en-US" sz="2500"/>
                </a:p>
              </p:txBody>
            </p:sp>
          </p:grpSp>
        </p:grpSp>
        <p:sp>
          <p:nvSpPr>
            <p:cNvPr id="44" name="TextBox 43"/>
            <p:cNvSpPr txBox="1"/>
            <p:nvPr/>
          </p:nvSpPr>
          <p:spPr>
            <a:xfrm>
              <a:off x="9204995" y="4574392"/>
              <a:ext cx="952328" cy="4770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500">
                  <a:latin typeface="Arial" panose="020B060402020202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45</a:t>
              </a:r>
              <a:r>
                <a:rPr lang="en-US" sz="2500" baseline="30000">
                  <a:latin typeface="Arial" panose="020B060402020202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  <a:endParaRPr lang="en-US" sz="2500" baseline="30000"/>
            </a:p>
          </p:txBody>
        </p:sp>
        <p:sp>
          <p:nvSpPr>
            <p:cNvPr id="45" name="Arc 44"/>
            <p:cNvSpPr/>
            <p:nvPr/>
          </p:nvSpPr>
          <p:spPr>
            <a:xfrm>
              <a:off x="8871606" y="4781983"/>
              <a:ext cx="335623" cy="493332"/>
            </a:xfrm>
            <a:prstGeom prst="arc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689775" y="1564577"/>
            <a:ext cx="10686153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 algn="just">
              <a:buFont typeface="Wingdings" panose="05000000000000000000" pitchFamily="2" charset="2"/>
              <a:buChar char="§"/>
            </a:pPr>
            <a:r>
              <a:rPr lang="en-US" sz="2500" dirty="0" err="1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T</a:t>
            </a:r>
            <a:r>
              <a:rPr lang="en-US" sz="25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rục</a:t>
            </a:r>
            <a:r>
              <a:rPr lang="en-US" sz="25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25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hoành</a:t>
            </a:r>
            <a:r>
              <a:rPr lang="en-US" sz="25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25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là</a:t>
            </a:r>
            <a:r>
              <a:rPr lang="en-US" sz="25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25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đường</a:t>
            </a:r>
            <a:r>
              <a:rPr lang="en-US" sz="25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25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nối</a:t>
            </a:r>
            <a:r>
              <a:rPr lang="en-US" sz="25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25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hai</a:t>
            </a:r>
            <a:r>
              <a:rPr lang="en-US" sz="25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25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hướng</a:t>
            </a:r>
            <a:r>
              <a:rPr lang="en-US" sz="25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25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địa</a:t>
            </a:r>
            <a:r>
              <a:rPr lang="en-US" sz="25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25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lí</a:t>
            </a:r>
            <a:r>
              <a:rPr lang="en-US" sz="25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25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Tây</a:t>
            </a:r>
            <a:r>
              <a:rPr lang="en-US" sz="25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- </a:t>
            </a:r>
            <a:r>
              <a:rPr lang="en-US" sz="25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Đông</a:t>
            </a:r>
            <a:endParaRPr lang="en-US" sz="2500" dirty="0">
              <a:solidFill>
                <a:srgbClr val="000000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L="800100" lvl="1" indent="-342900" algn="just">
              <a:buFont typeface="Wingdings" panose="05000000000000000000" pitchFamily="2" charset="2"/>
              <a:buChar char="§"/>
            </a:pPr>
            <a:r>
              <a:rPr lang="en-US" sz="2500" dirty="0" err="1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T</a:t>
            </a:r>
            <a:r>
              <a:rPr lang="en-US" sz="25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rục</a:t>
            </a:r>
            <a:r>
              <a:rPr lang="en-US" sz="25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tung </a:t>
            </a:r>
            <a:r>
              <a:rPr lang="en-US" sz="25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là</a:t>
            </a:r>
            <a:r>
              <a:rPr lang="en-US" sz="25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25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đường</a:t>
            </a:r>
            <a:r>
              <a:rPr lang="en-US" sz="25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25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nối</a:t>
            </a:r>
            <a:r>
              <a:rPr lang="en-US" sz="25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25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hai</a:t>
            </a:r>
            <a:r>
              <a:rPr lang="en-US" sz="25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25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hướng</a:t>
            </a:r>
            <a:r>
              <a:rPr lang="en-US" sz="25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25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địa</a:t>
            </a:r>
            <a:r>
              <a:rPr lang="en-US" sz="25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250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lí </a:t>
            </a:r>
            <a:r>
              <a:rPr lang="en-US" sz="25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Bắc</a:t>
            </a:r>
            <a:r>
              <a:rPr lang="en-US" sz="25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- Nam.</a:t>
            </a:r>
            <a:endParaRPr lang="en-US" sz="25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0" grpId="0"/>
      <p:bldP spid="4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56"/>
          <p:cNvGrpSpPr/>
          <p:nvPr/>
        </p:nvGrpSpPr>
        <p:grpSpPr>
          <a:xfrm>
            <a:off x="4718423" y="126868"/>
            <a:ext cx="2590800" cy="531988"/>
            <a:chOff x="2193" y="0"/>
            <a:chExt cx="2245706" cy="1239104"/>
          </a:xfrm>
          <a:solidFill>
            <a:srgbClr val="002060"/>
          </a:solidFill>
          <a:scene3d>
            <a:camera prst="orthographicFront"/>
            <a:lightRig rig="threePt" dir="t">
              <a:rot lat="0" lon="0" rev="7500000"/>
            </a:lightRig>
          </a:scene3d>
        </p:grpSpPr>
        <p:sp>
          <p:nvSpPr>
            <p:cNvPr id="24" name="Rounded Rectangle 57"/>
            <p:cNvSpPr/>
            <p:nvPr/>
          </p:nvSpPr>
          <p:spPr>
            <a:xfrm>
              <a:off x="2193" y="0"/>
              <a:ext cx="2245706" cy="1239104"/>
            </a:xfrm>
            <a:prstGeom prst="roundRect">
              <a:avLst/>
            </a:prstGeom>
            <a:grpFill/>
            <a:sp3d prstMaterial="plastic">
              <a:bevelT w="127000" h="25400" prst="relaxedInset"/>
            </a:sp3d>
          </p:spPr>
          <p:style>
            <a:lnRef idx="0">
              <a:schemeClr val="lt2">
                <a:hueOff val="0"/>
                <a:satOff val="0"/>
                <a:lumOff val="0"/>
                <a:alphaOff val="0"/>
              </a:schemeClr>
            </a:lnRef>
            <a:fillRef idx="3">
              <a:schemeClr val="dk2">
                <a:hueOff val="0"/>
                <a:satOff val="0"/>
                <a:lumOff val="0"/>
                <a:alphaOff val="0"/>
              </a:schemeClr>
            </a:fillRef>
            <a:effectRef idx="2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5" name="Rounded Rectangle 4"/>
            <p:cNvSpPr/>
            <p:nvPr/>
          </p:nvSpPr>
          <p:spPr>
            <a:xfrm>
              <a:off x="77334" y="60488"/>
              <a:ext cx="2124730" cy="1118127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1920" tIns="60960" rIns="121920" bIns="60960" numCol="1" spcCol="1270" anchor="ctr" anchorCtr="0">
              <a:noAutofit/>
            </a:bodyPr>
            <a:lstStyle/>
            <a:p>
              <a:pPr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600" b="1">
                  <a:latin typeface="Arial" panose="020B0604020202020204" pitchFamily="34" charset="0"/>
                  <a:cs typeface="Arial" panose="020B0604020202020204" pitchFamily="34" charset="0"/>
                </a:rPr>
                <a:t>Câu hỏi</a:t>
              </a:r>
              <a:endParaRPr lang="en-US" sz="26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6" name="Rectangle: Rounded Corners 25"/>
          <p:cNvSpPr/>
          <p:nvPr/>
        </p:nvSpPr>
        <p:spPr>
          <a:xfrm>
            <a:off x="838200" y="762000"/>
            <a:ext cx="10972800" cy="861774"/>
          </a:xfrm>
          <a:prstGeom prst="roundRect">
            <a:avLst>
              <a:gd name="adj" fmla="val 8564"/>
            </a:avLst>
          </a:prstGeom>
          <a:solidFill>
            <a:schemeClr val="accent5">
              <a:lumMod val="20000"/>
              <a:lumOff val="80000"/>
            </a:schemeClr>
          </a:solidFill>
          <a:ln cmpd="dbl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sp>
        <p:nvSpPr>
          <p:cNvPr id="30" name="Text Box 29"/>
          <p:cNvSpPr txBox="1">
            <a:spLocks noChangeArrowheads="1"/>
          </p:cNvSpPr>
          <p:nvPr/>
        </p:nvSpPr>
        <p:spPr bwMode="auto">
          <a:xfrm>
            <a:off x="1108649" y="737758"/>
            <a:ext cx="10431902" cy="8617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0" marR="0" algn="ctr">
              <a:spcBef>
                <a:spcPts val="0"/>
              </a:spcBef>
            </a:pPr>
            <a:r>
              <a:rPr lang="en-US" sz="2500">
                <a:solidFill>
                  <a:srgbClr val="000000"/>
                </a:solidFill>
                <a:effectLst/>
                <a:latin typeface="Arial" panose="020B0604020202020204" pitchFamily="34" charset="0"/>
                <a:ea typeface="游明朝" panose="02020400000000000000" pitchFamily="18" charset="-128"/>
              </a:rPr>
              <a:t>Hãy dùng bản đồ Việt Nam và hệ toạ độ địa lí, xác định vị trí của thành phố Hải Phòng so với vị trí của Thủ đô Hà Nội.</a:t>
            </a:r>
            <a:endParaRPr lang="en-US" sz="25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grpSp>
        <p:nvGrpSpPr>
          <p:cNvPr id="32" name="Group 31"/>
          <p:cNvGrpSpPr/>
          <p:nvPr/>
        </p:nvGrpSpPr>
        <p:grpSpPr>
          <a:xfrm>
            <a:off x="523655" y="427780"/>
            <a:ext cx="629089" cy="639020"/>
            <a:chOff x="493574" y="321685"/>
            <a:chExt cx="755550" cy="790692"/>
          </a:xfrm>
        </p:grpSpPr>
        <p:sp>
          <p:nvSpPr>
            <p:cNvPr id="33" name="Oval 32"/>
            <p:cNvSpPr/>
            <p:nvPr/>
          </p:nvSpPr>
          <p:spPr>
            <a:xfrm>
              <a:off x="504123" y="333892"/>
              <a:ext cx="644399" cy="6596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4" name="Picture 33" descr="Icon&#10;&#10;Description automatically generated"/>
            <p:cNvPicPr>
              <a:picLocks noChangeAspect="1"/>
            </p:cNvPicPr>
            <p:nvPr/>
          </p:nvPicPr>
          <p:blipFill>
            <a:blip r:embed="rId1" cstate="print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ackgroundRemoval t="7000" b="90000" l="7442" r="90349">
                          <a14:foregroundMark x1="7558" y1="39556" x2="7558" y2="39556"/>
                          <a14:foregroundMark x1="46744" y1="8556" x2="46744" y2="8556"/>
                          <a14:foregroundMark x1="49302" y1="7000" x2="49302" y2="7000"/>
                          <a14:foregroundMark x1="90349" y1="44333" x2="90349" y2="443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3574" y="321685"/>
              <a:ext cx="755550" cy="790692"/>
            </a:xfrm>
            <a:prstGeom prst="rect">
              <a:avLst/>
            </a:prstGeom>
          </p:spPr>
        </p:pic>
      </p:grpSp>
      <p:pic>
        <p:nvPicPr>
          <p:cNvPr id="6" name="Picture 5" descr="Map&#10;&#10;Description automatically generated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8" t="3333" r="2850" b="1850"/>
          <a:stretch>
            <a:fillRect/>
          </a:stretch>
        </p:blipFill>
        <p:spPr>
          <a:xfrm>
            <a:off x="685800" y="1752600"/>
            <a:ext cx="3522545" cy="4927813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838199" y="2057400"/>
            <a:ext cx="10702352" cy="4401831"/>
            <a:chOff x="838199" y="2057400"/>
            <a:chExt cx="10702352" cy="4401831"/>
          </a:xfrm>
        </p:grpSpPr>
        <p:pic>
          <p:nvPicPr>
            <p:cNvPr id="15" name="Picture 14" descr="Map&#10;&#10;Description automatically generated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67" t="13239" r="55169" b="68896"/>
            <a:stretch>
              <a:fillRect/>
            </a:stretch>
          </p:blipFill>
          <p:spPr>
            <a:xfrm>
              <a:off x="4701018" y="2057400"/>
              <a:ext cx="6839533" cy="4401831"/>
            </a:xfrm>
            <a:prstGeom prst="rect">
              <a:avLst/>
            </a:prstGeom>
            <a:ln w="19050">
              <a:solidFill>
                <a:srgbClr val="FF0000"/>
              </a:solidFill>
              <a:prstDash val="sysDash"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7" name="Rectangle 6"/>
            <p:cNvSpPr/>
            <p:nvPr/>
          </p:nvSpPr>
          <p:spPr>
            <a:xfrm>
              <a:off x="838199" y="2285332"/>
              <a:ext cx="1219201" cy="915068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" name="Straight Connector 2"/>
            <p:cNvCxnSpPr/>
            <p:nvPr/>
          </p:nvCxnSpPr>
          <p:spPr>
            <a:xfrm flipV="1">
              <a:off x="2057400" y="2057400"/>
              <a:ext cx="2590800" cy="227932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2023730" y="3199064"/>
              <a:ext cx="2694693" cy="3260167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"/>
          <p:cNvGrpSpPr/>
          <p:nvPr/>
        </p:nvGrpSpPr>
        <p:grpSpPr>
          <a:xfrm>
            <a:off x="9808967" y="2125858"/>
            <a:ext cx="1642394" cy="1506464"/>
            <a:chOff x="9808967" y="2125858"/>
            <a:chExt cx="1642394" cy="1506464"/>
          </a:xfrm>
        </p:grpSpPr>
        <p:sp>
          <p:nvSpPr>
            <p:cNvPr id="2" name="Rectangle 1"/>
            <p:cNvSpPr/>
            <p:nvPr/>
          </p:nvSpPr>
          <p:spPr>
            <a:xfrm>
              <a:off x="9808967" y="2125858"/>
              <a:ext cx="1642394" cy="149872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8" name="Group 27"/>
            <p:cNvGrpSpPr/>
            <p:nvPr/>
          </p:nvGrpSpPr>
          <p:grpSpPr>
            <a:xfrm>
              <a:off x="9849723" y="2171366"/>
              <a:ext cx="1504078" cy="1460956"/>
              <a:chOff x="3860800" y="2711197"/>
              <a:chExt cx="3270114" cy="3831009"/>
            </a:xfrm>
          </p:grpSpPr>
          <p:pic>
            <p:nvPicPr>
              <p:cNvPr id="29" name="Graphic 28"/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 l="22020" t="16055" r="11467" b="17432"/>
              <a:stretch>
                <a:fillRect/>
              </a:stretch>
            </p:blipFill>
            <p:spPr>
              <a:xfrm>
                <a:off x="4495800" y="3505200"/>
                <a:ext cx="2209800" cy="2209800"/>
              </a:xfrm>
              <a:prstGeom prst="rect">
                <a:avLst/>
              </a:prstGeom>
            </p:spPr>
          </p:pic>
          <p:sp>
            <p:nvSpPr>
              <p:cNvPr id="31" name="TextBox 30"/>
              <p:cNvSpPr txBox="1"/>
              <p:nvPr/>
            </p:nvSpPr>
            <p:spPr>
              <a:xfrm>
                <a:off x="5094434" y="2711197"/>
                <a:ext cx="685799" cy="88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>
                    <a:solidFill>
                      <a:srgbClr val="0070C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</a:t>
                </a:r>
                <a:endParaRPr lang="en-US" sz="1600" b="1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5" name="TextBox 34"/>
              <p:cNvSpPr txBox="1"/>
              <p:nvPr/>
            </p:nvSpPr>
            <p:spPr>
              <a:xfrm>
                <a:off x="5226695" y="5654429"/>
                <a:ext cx="685799" cy="88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>
                    <a:solidFill>
                      <a:srgbClr val="0070C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</a:t>
                </a:r>
                <a:endParaRPr lang="en-US" sz="1600" b="1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6445115" y="4112995"/>
                <a:ext cx="685799" cy="88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>
                    <a:solidFill>
                      <a:srgbClr val="0070C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Đ</a:t>
                </a:r>
                <a:endParaRPr lang="en-US" sz="1600" b="1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7" name="TextBox 36"/>
              <p:cNvSpPr txBox="1"/>
              <p:nvPr/>
            </p:nvSpPr>
            <p:spPr>
              <a:xfrm>
                <a:off x="3860800" y="4243458"/>
                <a:ext cx="685799" cy="88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>
                    <a:solidFill>
                      <a:srgbClr val="0070C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</a:t>
                </a:r>
                <a:endParaRPr lang="en-US" sz="1600" b="1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-76200" y="65599"/>
            <a:ext cx="8603570" cy="541686"/>
            <a:chOff x="74035" y="2231322"/>
            <a:chExt cx="8550262" cy="756153"/>
          </a:xfrm>
        </p:grpSpPr>
        <p:grpSp>
          <p:nvGrpSpPr>
            <p:cNvPr id="5" name="Group 70"/>
            <p:cNvGrpSpPr/>
            <p:nvPr/>
          </p:nvGrpSpPr>
          <p:grpSpPr bwMode="auto">
            <a:xfrm>
              <a:off x="330533" y="2267004"/>
              <a:ext cx="8293764" cy="708275"/>
              <a:chOff x="587624" y="3377549"/>
              <a:chExt cx="4270901" cy="1364238"/>
            </a:xfrm>
          </p:grpSpPr>
          <p:pic>
            <p:nvPicPr>
              <p:cNvPr id="8" name="Picture 8" descr="empty-green-rectangle"/>
              <p:cNvPicPr>
                <a:picLocks noChangeAspect="1" noChangeArrowheads="1"/>
              </p:cNvPicPr>
              <p:nvPr/>
            </p:nvPicPr>
            <p:blipFill>
              <a:blip r:embed="rId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7624" y="3377549"/>
                <a:ext cx="4270901" cy="13642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9" name="Picture 9" descr="green-top-faded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6200000">
                <a:off x="205129" y="3887447"/>
                <a:ext cx="1273934" cy="3960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6" name="TextBox 5"/>
            <p:cNvSpPr txBox="1"/>
            <p:nvPr/>
          </p:nvSpPr>
          <p:spPr bwMode="auto">
            <a:xfrm>
              <a:off x="74035" y="2267003"/>
              <a:ext cx="1501326" cy="68741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sz="260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chemeClr val="tx1"/>
                  </a:solidFill>
                  <a:effectLst>
                    <a:glow rad="101600">
                      <a:schemeClr val="accent4">
                        <a:satMod val="175000"/>
                        <a:alpha val="40000"/>
                      </a:schemeClr>
                    </a:glow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I</a:t>
              </a:r>
              <a:endParaRPr lang="en-US" sz="26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tx1"/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Rectangle 1026060"/>
            <p:cNvSpPr>
              <a:spLocks noChangeArrowheads="1"/>
            </p:cNvSpPr>
            <p:nvPr/>
          </p:nvSpPr>
          <p:spPr bwMode="auto">
            <a:xfrm>
              <a:off x="1209204" y="2231322"/>
              <a:ext cx="7415092" cy="756153"/>
            </a:xfrm>
            <a:prstGeom prst="rect">
              <a:avLst/>
            </a:prstGeom>
            <a:noFill/>
            <a:ln w="9525" algn="ctr">
              <a:noFill/>
              <a:miter lim="800000"/>
            </a:ln>
          </p:spPr>
          <p:txBody>
            <a:bodyPr wrap="square" lIns="109728" tIns="54864" rIns="109728" bIns="54864">
              <a:spAutoFit/>
            </a:bodyPr>
            <a:lstStyle>
              <a:lvl1pPr marL="287655" indent="-287655" defTabSz="1095375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1095375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1095375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1095375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1095375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defTabSz="1095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defTabSz="1095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defTabSz="1095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defTabSz="1095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indent="0" defTabSz="1095375">
                <a:buClr>
                  <a:schemeClr val="tx2"/>
                </a:buClr>
                <a:buSzPct val="95000"/>
                <a:defRPr/>
              </a:pPr>
              <a:r>
                <a:rPr lang="en-US" sz="2800" i="1">
                  <a:cs typeface="Arial" panose="020B0604020202020204" pitchFamily="34" charset="0"/>
                </a:rPr>
                <a:t>Vị trí của vật chuyển động tại các thời điểm</a:t>
              </a:r>
              <a:endParaRPr lang="en-US" sz="2800" dirty="0">
                <a:cs typeface="Arial" panose="020B0604020202020204" pitchFamily="34" charset="0"/>
              </a:endParaRPr>
            </a:p>
          </p:txBody>
        </p:sp>
      </p:grpSp>
      <p:pic>
        <p:nvPicPr>
          <p:cNvPr id="15" name="Picture 5" descr="empty-blue-rectangl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394" y="834657"/>
            <a:ext cx="11810004" cy="9941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679142" y="858339"/>
            <a:ext cx="10686153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spcBef>
                <a:spcPts val="0"/>
              </a:spcBef>
            </a:pPr>
            <a:r>
              <a:rPr lang="en-US" sz="250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Để xác định thời điểm, người ta phải chọn một mốc thời gian, đo khoảng thời gian từ thời điểm được chọn làm mốc đến thời điểm cần xác định.</a:t>
            </a:r>
            <a:endParaRPr lang="en-US" sz="2500">
              <a:solidFill>
                <a:srgbClr val="000000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715000" y="4077471"/>
            <a:ext cx="259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facebook:vatlytrucquan</a:t>
            </a:r>
            <a:endParaRPr lang="en-US" sz="14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78341" y="4554758"/>
            <a:ext cx="1028775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spcBef>
                <a:spcPts val="0"/>
              </a:spcBef>
            </a:pPr>
            <a:r>
              <a:rPr lang="en-US" sz="2200" i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*Chú ý: Khi vật chuyển động trên đường thẳng thì chỉ cần dùng hệ toạ độ có điểm gốc O (vị trí của vật mốc) và trục Ox trùng với quỹ đạo chuyển động của vật</a:t>
            </a:r>
            <a:endParaRPr lang="en-US" sz="2200" i="1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917736" y="1842345"/>
            <a:ext cx="6804858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</a:pPr>
            <a:r>
              <a:rPr lang="en-US" sz="2200" i="1" u="sng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Ví dụ</a:t>
            </a:r>
            <a:r>
              <a:rPr lang="en-US" sz="2200" i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:</a:t>
            </a:r>
            <a:endParaRPr lang="en-US" sz="2200" i="1">
              <a:solidFill>
                <a:srgbClr val="000000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</a:pPr>
            <a:r>
              <a:rPr lang="en-US" sz="2200" i="1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C</a:t>
            </a:r>
            <a:r>
              <a:rPr lang="en-US" sz="2200" i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họn gốc thời gian: t</a:t>
            </a:r>
            <a:r>
              <a:rPr lang="en-US" sz="2200" i="1" baseline="-2500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0</a:t>
            </a:r>
            <a:r>
              <a:rPr lang="en-US" sz="2200" i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= 8 h</a:t>
            </a:r>
            <a:endParaRPr lang="en-US" sz="2200" i="1">
              <a:solidFill>
                <a:srgbClr val="000000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</a:pPr>
            <a:r>
              <a:rPr lang="en-US" sz="2200" i="1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T</a:t>
            </a:r>
            <a:r>
              <a:rPr lang="en-US" sz="2200" i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hời gian chuyển động: </a:t>
            </a:r>
            <a:r>
              <a:rPr lang="en-US" sz="2200" i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sym typeface="Symbol" panose="05050102010706020507" pitchFamily="18" charset="2"/>
              </a:rPr>
              <a:t></a:t>
            </a:r>
            <a:r>
              <a:rPr lang="en-US" sz="2200" i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t = 2 h</a:t>
            </a:r>
            <a:endParaRPr lang="en-US" sz="2200" i="1">
              <a:solidFill>
                <a:srgbClr val="000000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</a:pPr>
            <a:r>
              <a:rPr lang="en-US" sz="2200" i="1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sym typeface="Symbol" panose="05050102010706020507" pitchFamily="18" charset="2"/>
              </a:rPr>
              <a:t></a:t>
            </a:r>
            <a:r>
              <a:rPr lang="en-US" sz="2200" i="1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T</a:t>
            </a:r>
            <a:r>
              <a:rPr lang="en-US" sz="2200" i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hời điểm kết thúc chuyển động: t = t</a:t>
            </a:r>
            <a:r>
              <a:rPr lang="en-US" sz="2200" i="1" baseline="-2500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0</a:t>
            </a:r>
            <a:r>
              <a:rPr lang="en-US" sz="2200" i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+ </a:t>
            </a:r>
            <a:r>
              <a:rPr lang="en-US" sz="2200" i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sym typeface="Symbol" panose="05050102010706020507" pitchFamily="18" charset="2"/>
              </a:rPr>
              <a:t></a:t>
            </a:r>
            <a:r>
              <a:rPr lang="en-US" sz="2200" i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t = 10h</a:t>
            </a:r>
            <a:endParaRPr lang="en-US" sz="2200" i="1"/>
          </a:p>
        </p:txBody>
      </p:sp>
      <p:pic>
        <p:nvPicPr>
          <p:cNvPr id="27" name="Picture 26" descr="empty-red-rectangl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736" y="5454924"/>
            <a:ext cx="10493545" cy="1136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TextBox 28"/>
          <p:cNvSpPr txBox="1"/>
          <p:nvPr/>
        </p:nvSpPr>
        <p:spPr>
          <a:xfrm>
            <a:off x="1397129" y="5585115"/>
            <a:ext cx="9250178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spcBef>
                <a:spcPts val="0"/>
              </a:spcBef>
            </a:pPr>
            <a:r>
              <a:rPr lang="en-US" sz="250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Hệ toạ độ kết hợp với mốc thời gian và đồng hồ đo thời gian được gọi là </a:t>
            </a:r>
            <a:r>
              <a:rPr lang="en-US" sz="2500" b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hệ quy chiếu</a:t>
            </a:r>
            <a:r>
              <a:rPr lang="en-US" sz="250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.</a:t>
            </a:r>
            <a:endParaRPr lang="en-US" sz="25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grpSp>
        <p:nvGrpSpPr>
          <p:cNvPr id="49" name="Group 48"/>
          <p:cNvGrpSpPr/>
          <p:nvPr/>
        </p:nvGrpSpPr>
        <p:grpSpPr>
          <a:xfrm>
            <a:off x="2201540" y="3117398"/>
            <a:ext cx="7925936" cy="1459685"/>
            <a:chOff x="2089505" y="3131595"/>
            <a:chExt cx="9059657" cy="1499179"/>
          </a:xfrm>
        </p:grpSpPr>
        <p:grpSp>
          <p:nvGrpSpPr>
            <p:cNvPr id="43" name="Group 42"/>
            <p:cNvGrpSpPr/>
            <p:nvPr/>
          </p:nvGrpSpPr>
          <p:grpSpPr>
            <a:xfrm>
              <a:off x="2539684" y="3575786"/>
              <a:ext cx="8609478" cy="1054988"/>
              <a:chOff x="2539684" y="3575786"/>
              <a:chExt cx="8609478" cy="1054988"/>
            </a:xfrm>
          </p:grpSpPr>
          <p:grpSp>
            <p:nvGrpSpPr>
              <p:cNvPr id="18" name="Group 17"/>
              <p:cNvGrpSpPr/>
              <p:nvPr/>
            </p:nvGrpSpPr>
            <p:grpSpPr>
              <a:xfrm>
                <a:off x="2650679" y="3575786"/>
                <a:ext cx="7573549" cy="370960"/>
                <a:chOff x="609600" y="5600170"/>
                <a:chExt cx="10820400" cy="389698"/>
              </a:xfrm>
            </p:grpSpPr>
            <p:grpSp>
              <p:nvGrpSpPr>
                <p:cNvPr id="28" name="Group 27"/>
                <p:cNvGrpSpPr/>
                <p:nvPr/>
              </p:nvGrpSpPr>
              <p:grpSpPr>
                <a:xfrm>
                  <a:off x="609600" y="5600170"/>
                  <a:ext cx="7269376" cy="389698"/>
                  <a:chOff x="1112624" y="5697203"/>
                  <a:chExt cx="7269376" cy="389698"/>
                </a:xfrm>
              </p:grpSpPr>
              <p:cxnSp>
                <p:nvCxnSpPr>
                  <p:cNvPr id="32" name="Straight Connector 31"/>
                  <p:cNvCxnSpPr/>
                  <p:nvPr/>
                </p:nvCxnSpPr>
                <p:spPr>
                  <a:xfrm>
                    <a:off x="1112749" y="5889335"/>
                    <a:ext cx="7269251" cy="0"/>
                  </a:xfrm>
                  <a:prstGeom prst="line">
                    <a:avLst/>
                  </a:prstGeom>
                  <a:ln w="28575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" name="Straight Connector 32"/>
                  <p:cNvCxnSpPr/>
                  <p:nvPr/>
                </p:nvCxnSpPr>
                <p:spPr>
                  <a:xfrm>
                    <a:off x="1112624" y="5715475"/>
                    <a:ext cx="0" cy="347719"/>
                  </a:xfrm>
                  <a:prstGeom prst="line">
                    <a:avLst/>
                  </a:prstGeom>
                  <a:ln w="28575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" name="Straight Connector 33"/>
                  <p:cNvCxnSpPr/>
                  <p:nvPr/>
                </p:nvCxnSpPr>
                <p:spPr>
                  <a:xfrm>
                    <a:off x="2959033" y="5697203"/>
                    <a:ext cx="0" cy="347719"/>
                  </a:xfrm>
                  <a:prstGeom prst="line">
                    <a:avLst/>
                  </a:prstGeom>
                  <a:ln w="28575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" name="Straight Connector 34"/>
                  <p:cNvCxnSpPr/>
                  <p:nvPr/>
                </p:nvCxnSpPr>
                <p:spPr>
                  <a:xfrm>
                    <a:off x="4800600" y="5715475"/>
                    <a:ext cx="0" cy="347719"/>
                  </a:xfrm>
                  <a:prstGeom prst="line">
                    <a:avLst/>
                  </a:prstGeom>
                  <a:ln w="28575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Straight Connector 35"/>
                  <p:cNvCxnSpPr/>
                  <p:nvPr/>
                </p:nvCxnSpPr>
                <p:spPr>
                  <a:xfrm>
                    <a:off x="6553200" y="5739182"/>
                    <a:ext cx="0" cy="347719"/>
                  </a:xfrm>
                  <a:prstGeom prst="line">
                    <a:avLst/>
                  </a:prstGeom>
                  <a:ln w="28575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" name="Straight Connector 36"/>
                  <p:cNvCxnSpPr/>
                  <p:nvPr/>
                </p:nvCxnSpPr>
                <p:spPr>
                  <a:xfrm>
                    <a:off x="8382000" y="5739182"/>
                    <a:ext cx="0" cy="347719"/>
                  </a:xfrm>
                  <a:prstGeom prst="line">
                    <a:avLst/>
                  </a:prstGeom>
                  <a:ln w="28575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30" name="Straight Arrow Connector 29"/>
                <p:cNvCxnSpPr/>
                <p:nvPr/>
              </p:nvCxnSpPr>
              <p:spPr>
                <a:xfrm>
                  <a:off x="609600" y="5774029"/>
                  <a:ext cx="10820400" cy="20990"/>
                </a:xfrm>
                <a:prstGeom prst="straightConnector1">
                  <a:avLst/>
                </a:prstGeom>
                <a:ln w="28575">
                  <a:solidFill>
                    <a:srgbClr val="7030A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/>
                <p:cNvCxnSpPr/>
                <p:nvPr/>
              </p:nvCxnSpPr>
              <p:spPr>
                <a:xfrm>
                  <a:off x="9677400" y="5642149"/>
                  <a:ext cx="0" cy="347719"/>
                </a:xfrm>
                <a:prstGeom prst="line">
                  <a:avLst/>
                </a:prstGeom>
                <a:ln w="28575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8" name="TextBox 37"/>
              <p:cNvSpPr txBox="1"/>
              <p:nvPr/>
            </p:nvSpPr>
            <p:spPr>
              <a:xfrm>
                <a:off x="9265428" y="3934971"/>
                <a:ext cx="1883734" cy="4770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500">
                    <a:solidFill>
                      <a:srgbClr val="7030A0"/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</a:rPr>
                  <a:t>x (km) </a:t>
                </a:r>
                <a:endParaRPr lang="en-US" sz="2500">
                  <a:solidFill>
                    <a:srgbClr val="7030A0"/>
                  </a:solidFill>
                </a:endParaRPr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2539684" y="4153720"/>
                <a:ext cx="1883733" cy="4770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500">
                    <a:solidFill>
                      <a:srgbClr val="7030A0"/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</a:rPr>
                  <a:t>20 km </a:t>
                </a:r>
                <a:endParaRPr lang="en-US" sz="2500">
                  <a:solidFill>
                    <a:srgbClr val="7030A0"/>
                  </a:solidFill>
                </a:endParaRPr>
              </a:p>
            </p:txBody>
          </p:sp>
          <p:grpSp>
            <p:nvGrpSpPr>
              <p:cNvPr id="42" name="Group 41"/>
              <p:cNvGrpSpPr/>
              <p:nvPr/>
            </p:nvGrpSpPr>
            <p:grpSpPr>
              <a:xfrm>
                <a:off x="2662127" y="4018626"/>
                <a:ext cx="1300114" cy="355191"/>
                <a:chOff x="2662127" y="4018626"/>
                <a:chExt cx="1300114" cy="355191"/>
              </a:xfrm>
            </p:grpSpPr>
            <p:cxnSp>
              <p:nvCxnSpPr>
                <p:cNvPr id="11" name="Straight Connector 10"/>
                <p:cNvCxnSpPr/>
                <p:nvPr/>
              </p:nvCxnSpPr>
              <p:spPr>
                <a:xfrm>
                  <a:off x="2675978" y="4184126"/>
                  <a:ext cx="1267063" cy="0"/>
                </a:xfrm>
                <a:prstGeom prst="line">
                  <a:avLst/>
                </a:prstGeom>
                <a:ln w="28575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>
                <a:xfrm>
                  <a:off x="3962241" y="4018626"/>
                  <a:ext cx="0" cy="330999"/>
                </a:xfrm>
                <a:prstGeom prst="line">
                  <a:avLst/>
                </a:prstGeom>
                <a:ln w="28575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>
                <a:xfrm>
                  <a:off x="2662127" y="4042818"/>
                  <a:ext cx="0" cy="330999"/>
                </a:xfrm>
                <a:prstGeom prst="line">
                  <a:avLst/>
                </a:prstGeom>
                <a:ln w="28575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44" name="TextBox 43"/>
            <p:cNvSpPr txBox="1"/>
            <p:nvPr/>
          </p:nvSpPr>
          <p:spPr>
            <a:xfrm>
              <a:off x="2089505" y="3131595"/>
              <a:ext cx="1883734" cy="4770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500">
                  <a:solidFill>
                    <a:srgbClr val="7030A0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</a:rPr>
                <a:t>t</a:t>
              </a:r>
              <a:r>
                <a:rPr lang="en-US" sz="2500" baseline="-25000">
                  <a:solidFill>
                    <a:srgbClr val="7030A0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</a:rPr>
                <a:t>0</a:t>
              </a:r>
              <a:r>
                <a:rPr lang="en-US" sz="2500">
                  <a:solidFill>
                    <a:srgbClr val="7030A0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</a:rPr>
                <a:t> = 8 h</a:t>
              </a:r>
              <a:endParaRPr lang="en-US" sz="2500">
                <a:solidFill>
                  <a:srgbClr val="7030A0"/>
                </a:solidFill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2096535" y="3489352"/>
              <a:ext cx="886300" cy="5539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3000">
                  <a:solidFill>
                    <a:srgbClr val="7030A0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</a:rPr>
                <a:t>O</a:t>
              </a:r>
              <a:endParaRPr lang="en-US" sz="300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16" grpId="0"/>
      <p:bldP spid="25" grpId="0"/>
      <p:bldP spid="2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-76200" y="65599"/>
            <a:ext cx="8603569" cy="541686"/>
            <a:chOff x="74035" y="2231322"/>
            <a:chExt cx="8550261" cy="756153"/>
          </a:xfrm>
        </p:grpSpPr>
        <p:grpSp>
          <p:nvGrpSpPr>
            <p:cNvPr id="5" name="Group 70"/>
            <p:cNvGrpSpPr/>
            <p:nvPr/>
          </p:nvGrpSpPr>
          <p:grpSpPr bwMode="auto">
            <a:xfrm>
              <a:off x="330533" y="2267004"/>
              <a:ext cx="4514357" cy="708275"/>
              <a:chOff x="587624" y="3377549"/>
              <a:chExt cx="2324683" cy="1364238"/>
            </a:xfrm>
          </p:grpSpPr>
          <p:pic>
            <p:nvPicPr>
              <p:cNvPr id="8" name="Picture 8" descr="empty-green-rectangle"/>
              <p:cNvPicPr>
                <a:picLocks noChangeAspect="1" noChangeArrowheads="1"/>
              </p:cNvPicPr>
              <p:nvPr/>
            </p:nvPicPr>
            <p:blipFill>
              <a:blip r:embed="rId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7624" y="3377549"/>
                <a:ext cx="2324683" cy="13642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9" name="Picture 9" descr="green-top-faded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6200000">
                <a:off x="205129" y="3887447"/>
                <a:ext cx="1273934" cy="3960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6" name="TextBox 5"/>
            <p:cNvSpPr txBox="1"/>
            <p:nvPr/>
          </p:nvSpPr>
          <p:spPr bwMode="auto">
            <a:xfrm>
              <a:off x="74035" y="2267003"/>
              <a:ext cx="1501326" cy="68741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sz="260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chemeClr val="tx1"/>
                  </a:solidFill>
                  <a:effectLst>
                    <a:glow rad="101600">
                      <a:schemeClr val="accent4">
                        <a:satMod val="175000"/>
                        <a:alpha val="40000"/>
                      </a:schemeClr>
                    </a:glow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II</a:t>
              </a:r>
              <a:endParaRPr lang="en-US" sz="26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tx1"/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Rectangle 1026060"/>
            <p:cNvSpPr>
              <a:spLocks noChangeArrowheads="1"/>
            </p:cNvSpPr>
            <p:nvPr/>
          </p:nvSpPr>
          <p:spPr bwMode="auto">
            <a:xfrm>
              <a:off x="1209204" y="2231322"/>
              <a:ext cx="7415092" cy="756153"/>
            </a:xfrm>
            <a:prstGeom prst="rect">
              <a:avLst/>
            </a:prstGeom>
            <a:noFill/>
            <a:ln w="9525" algn="ctr">
              <a:noFill/>
              <a:miter lim="800000"/>
            </a:ln>
          </p:spPr>
          <p:txBody>
            <a:bodyPr wrap="square" lIns="109728" tIns="54864" rIns="109728" bIns="54864">
              <a:spAutoFit/>
            </a:bodyPr>
            <a:lstStyle>
              <a:lvl1pPr marL="287655" indent="-287655" defTabSz="1095375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1095375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1095375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1095375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1095375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defTabSz="1095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defTabSz="1095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defTabSz="1095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defTabSz="1095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indent="0" defTabSz="1095375">
                <a:buClr>
                  <a:schemeClr val="tx2"/>
                </a:buClr>
                <a:buSzPct val="95000"/>
                <a:defRPr/>
              </a:pPr>
              <a:r>
                <a:rPr lang="en-US" sz="2800" i="1">
                  <a:cs typeface="Arial" panose="020B0604020202020204" pitchFamily="34" charset="0"/>
                </a:rPr>
                <a:t>Độ dịch chuyển </a:t>
              </a:r>
              <a:endParaRPr lang="en-US" sz="2800" dirty="0">
                <a:cs typeface="Arial" panose="020B0604020202020204" pitchFamily="34" charset="0"/>
              </a:endParaRPr>
            </a:p>
          </p:txBody>
        </p:sp>
      </p:grpSp>
      <p:pic>
        <p:nvPicPr>
          <p:cNvPr id="15" name="Picture 5" descr="empty-blue-rectangl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394" y="834657"/>
            <a:ext cx="11887200" cy="14847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679142" y="909349"/>
            <a:ext cx="10192342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>
              <a:spcBef>
                <a:spcPts val="0"/>
              </a:spcBef>
            </a:pPr>
            <a:r>
              <a:rPr lang="en-US" sz="2500" b="1">
                <a:solidFill>
                  <a:srgbClr val="000000"/>
                </a:solidFill>
                <a:latin typeface="Arial" panose="020B0604020202020204" pitchFamily="34" charset="0"/>
                <a:ea typeface="游明朝" panose="02020400000000000000" pitchFamily="18" charset="-128"/>
              </a:rPr>
              <a:t>Q</a:t>
            </a:r>
            <a:r>
              <a:rPr lang="en-US" sz="2500" b="1">
                <a:solidFill>
                  <a:srgbClr val="000000"/>
                </a:solidFill>
                <a:effectLst/>
                <a:latin typeface="Arial" panose="020B0604020202020204" pitchFamily="34" charset="0"/>
                <a:ea typeface="游明朝" panose="02020400000000000000" pitchFamily="18" charset="-128"/>
              </a:rPr>
              <a:t>uãng đường đi được </a:t>
            </a:r>
            <a:r>
              <a:rPr lang="en-US" sz="2500">
                <a:solidFill>
                  <a:srgbClr val="000000"/>
                </a:solidFill>
                <a:effectLst/>
                <a:latin typeface="Arial" panose="020B0604020202020204" pitchFamily="34" charset="0"/>
                <a:ea typeface="游明朝" panose="02020400000000000000" pitchFamily="18" charset="-128"/>
              </a:rPr>
              <a:t>cho biết </a:t>
            </a:r>
            <a:r>
              <a:rPr lang="en-US" sz="2500" i="1">
                <a:solidFill>
                  <a:srgbClr val="000000"/>
                </a:solidFill>
                <a:effectLst/>
                <a:latin typeface="Arial" panose="020B0604020202020204" pitchFamily="34" charset="0"/>
                <a:ea typeface="游明朝" panose="02020400000000000000" pitchFamily="18" charset="-128"/>
              </a:rPr>
              <a:t>khoảng cách giữa điểm đầu và điểm cuối</a:t>
            </a:r>
            <a:r>
              <a:rPr lang="en-US" sz="2500" b="1">
                <a:solidFill>
                  <a:srgbClr val="000000"/>
                </a:solidFill>
                <a:effectLst/>
                <a:latin typeface="Arial" panose="020B0604020202020204" pitchFamily="34" charset="0"/>
                <a:ea typeface="游明朝" panose="02020400000000000000" pitchFamily="18" charset="-128"/>
              </a:rPr>
              <a:t> </a:t>
            </a:r>
            <a:r>
              <a:rPr lang="en-US" sz="2500">
                <a:solidFill>
                  <a:srgbClr val="000000"/>
                </a:solidFill>
                <a:effectLst/>
                <a:latin typeface="Arial" panose="020B0604020202020204" pitchFamily="34" charset="0"/>
                <a:ea typeface="游明朝" panose="02020400000000000000" pitchFamily="18" charset="-128"/>
              </a:rPr>
              <a:t>của chuyển động, nhưng chưa đủ để xác định vị trí của vật. . </a:t>
            </a:r>
            <a:endParaRPr lang="en-US" sz="2500">
              <a:solidFill>
                <a:srgbClr val="000000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715000" y="4077471"/>
            <a:ext cx="259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facebook:vatlytrucquan</a:t>
            </a:r>
            <a:endParaRPr lang="en-US" sz="14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7391400" y="2446014"/>
            <a:ext cx="4305300" cy="4040358"/>
            <a:chOff x="3619500" y="2625456"/>
            <a:chExt cx="4305300" cy="4040358"/>
          </a:xfrm>
        </p:grpSpPr>
        <p:pic>
          <p:nvPicPr>
            <p:cNvPr id="18" name="Picture 17" descr="Calendar&#10;&#10;Description automatically generated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223" t="5555" r="5555" b="4074"/>
            <a:stretch>
              <a:fillRect/>
            </a:stretch>
          </p:blipFill>
          <p:spPr>
            <a:xfrm>
              <a:off x="3619500" y="2625456"/>
              <a:ext cx="4305300" cy="4040358"/>
            </a:xfrm>
            <a:prstGeom prst="rect">
              <a:avLst/>
            </a:prstGeom>
          </p:spPr>
        </p:pic>
        <p:pic>
          <p:nvPicPr>
            <p:cNvPr id="19" name="Picture 18" descr="A picture containing building, house, outdoor, white&#10;&#10;Description automatically generated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9779" b="89872" l="7500" r="97381">
                          <a14:foregroundMark x1="10952" y1="21886" x2="10952" y2="21886"/>
                          <a14:foregroundMark x1="8929" y1="18743" x2="8929" y2="18743"/>
                          <a14:foregroundMark x1="11429" y1="15483" x2="10476" y2="15600"/>
                          <a14:foregroundMark x1="47143" y1="45402" x2="47143" y2="45402"/>
                          <a14:foregroundMark x1="46905" y1="44237" x2="46905" y2="44237"/>
                          <a14:foregroundMark x1="10476" y1="21886" x2="10476" y2="21886"/>
                          <a14:foregroundMark x1="9881" y1="43190" x2="9881" y2="43190"/>
                          <a14:foregroundMark x1="10714" y1="27939" x2="10714" y2="27939"/>
                          <a14:foregroundMark x1="93095" y1="61583" x2="93095" y2="61583"/>
                          <a14:foregroundMark x1="12024" y1="18743" x2="12024" y2="18743"/>
                          <a14:foregroundMark x1="11190" y1="20256" x2="11190" y2="20256"/>
                          <a14:foregroundMark x1="11905" y1="24796" x2="11905" y2="24796"/>
                          <a14:foregroundMark x1="12857" y1="21769" x2="12857" y2="21769"/>
                          <a14:foregroundMark x1="7500" y1="72293" x2="7500" y2="72293"/>
                          <a14:foregroundMark x1="35000" y1="68335" x2="35000" y2="68335"/>
                          <a14:foregroundMark x1="35476" y1="78463" x2="35476" y2="78463"/>
                          <a14:foregroundMark x1="45357" y1="85099" x2="45357" y2="85099"/>
                          <a14:foregroundMark x1="24881" y1="84284" x2="24881" y2="84284"/>
                          <a14:foregroundMark x1="16786" y1="84866" x2="16786" y2="84866"/>
                          <a14:foregroundMark x1="9881" y1="84168" x2="11310" y2="83353"/>
                          <a14:foregroundMark x1="13214" y1="83353" x2="13214" y2="82887"/>
                          <a14:foregroundMark x1="41667" y1="82887" x2="41667" y2="82887"/>
                          <a14:foregroundMark x1="57381" y1="82421" x2="58810" y2="81839"/>
                          <a14:foregroundMark x1="66429" y1="82771" x2="68810" y2="83469"/>
                          <a14:foregroundMark x1="47143" y1="86729" x2="47143" y2="86729"/>
                          <a14:foregroundMark x1="38929" y1="85099" x2="38929" y2="85099"/>
                          <a14:foregroundMark x1="35119" y1="83120" x2="35119" y2="83120"/>
                          <a14:foregroundMark x1="97381" y1="63795" x2="97381" y2="63795"/>
                          <a14:foregroundMark x1="93571" y1="64494" x2="93571" y2="64494"/>
                          <a14:foregroundMark x1="96905" y1="64261" x2="96905" y2="64261"/>
                          <a14:foregroundMark x1="93571" y1="64843" x2="93571" y2="64843"/>
                          <a14:foregroundMark x1="91786" y1="64028" x2="93929" y2="63329"/>
                          <a14:foregroundMark x1="46667" y1="82654" x2="46667" y2="82654"/>
                          <a14:foregroundMark x1="34762" y1="84866" x2="35238" y2="84866"/>
                          <a14:foregroundMark x1="55476" y1="84400" x2="55476" y2="84400"/>
                          <a14:foregroundMark x1="78810" y1="83818" x2="78810" y2="83818"/>
                          <a14:foregroundMark x1="12381" y1="28056" x2="12381" y2="2805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418" t="9084" r="1476" b="12820"/>
            <a:stretch>
              <a:fillRect/>
            </a:stretch>
          </p:blipFill>
          <p:spPr>
            <a:xfrm>
              <a:off x="4648200" y="2787700"/>
              <a:ext cx="802544" cy="641300"/>
            </a:xfrm>
            <a:prstGeom prst="rect">
              <a:avLst/>
            </a:prstGeom>
          </p:spPr>
        </p:pic>
        <p:sp>
          <p:nvSpPr>
            <p:cNvPr id="20" name="Oval 19"/>
            <p:cNvSpPr/>
            <p:nvPr/>
          </p:nvSpPr>
          <p:spPr>
            <a:xfrm>
              <a:off x="6553200" y="3429000"/>
              <a:ext cx="546384" cy="381000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6210300" y="5067026"/>
              <a:ext cx="440296" cy="457200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848579" y="5149038"/>
            <a:ext cx="4955087" cy="12464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500">
                <a:solidFill>
                  <a:srgbClr val="7030A0"/>
                </a:solidFill>
                <a:effectLst/>
                <a:latin typeface="Arial" panose="020B0604020202020204" pitchFamily="34" charset="0"/>
                <a:ea typeface="游明朝" panose="02020400000000000000" pitchFamily="18" charset="-128"/>
              </a:rPr>
              <a:t>Nếu biết ô tô </a:t>
            </a:r>
            <a:r>
              <a:rPr lang="en-US" sz="2500">
                <a:solidFill>
                  <a:srgbClr val="7030A0"/>
                </a:solidFill>
                <a:latin typeface="Arial" panose="020B0604020202020204" pitchFamily="34" charset="0"/>
                <a:ea typeface="游明朝" panose="02020400000000000000" pitchFamily="18" charset="-128"/>
              </a:rPr>
              <a:t>đi </a:t>
            </a:r>
            <a:r>
              <a:rPr lang="en-US" sz="2500">
                <a:solidFill>
                  <a:srgbClr val="7030A0"/>
                </a:solidFill>
                <a:effectLst/>
                <a:latin typeface="Arial" panose="020B0604020202020204" pitchFamily="34" charset="0"/>
                <a:ea typeface="游明朝" panose="02020400000000000000" pitchFamily="18" charset="-128"/>
              </a:rPr>
              <a:t>theo hướng Bắc thì dễ dàng xác định được vị trí của ô tô là điểm B trên bản đồ. </a:t>
            </a:r>
            <a:endParaRPr lang="en-US" sz="2500">
              <a:solidFill>
                <a:srgbClr val="7030A0"/>
              </a:solidFill>
            </a:endParaRPr>
          </a:p>
        </p:txBody>
      </p:sp>
      <p:sp>
        <p:nvSpPr>
          <p:cNvPr id="24" name="Text Box 29"/>
          <p:cNvSpPr txBox="1">
            <a:spLocks noChangeArrowheads="1"/>
          </p:cNvSpPr>
          <p:nvPr/>
        </p:nvSpPr>
        <p:spPr bwMode="auto">
          <a:xfrm>
            <a:off x="607512" y="2705788"/>
            <a:ext cx="6319790" cy="2015936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</a:pPr>
            <a:r>
              <a:rPr lang="en-US" sz="2500" i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VD: Một ô tô đi tới điểm 0 của một ngã tư đường có 4 hướng: Đông, Tây, Nam, Bắc với tốc độ không đổi 36 km/h. Nếu ô tô đi tiếp thì sau 10s</a:t>
            </a:r>
            <a:endParaRPr lang="en-US" sz="2500" i="1">
              <a:solidFill>
                <a:srgbClr val="000000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</a:pPr>
            <a:r>
              <a:rPr lang="en-US" sz="2500" i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b) Vị trí của ô tô ở điểm nào trên hình vẽ?</a:t>
            </a:r>
            <a:endParaRPr lang="en-US" sz="25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053832" y="1753663"/>
            <a:ext cx="10979458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>
              <a:spcBef>
                <a:spcPts val="0"/>
              </a:spcBef>
            </a:pPr>
            <a:r>
              <a:rPr lang="en-US" sz="2500">
                <a:solidFill>
                  <a:srgbClr val="000000"/>
                </a:solidFill>
                <a:effectLst/>
                <a:latin typeface="Arial" panose="020B0604020202020204" pitchFamily="34" charset="0"/>
                <a:ea typeface="游明朝" panose="02020400000000000000" pitchFamily="18" charset="-128"/>
                <a:sym typeface="Symbol" panose="05050102010706020507" pitchFamily="18" charset="2"/>
              </a:rPr>
              <a:t> </a:t>
            </a:r>
            <a:r>
              <a:rPr lang="en-US" sz="2500">
                <a:solidFill>
                  <a:srgbClr val="000000"/>
                </a:solidFill>
                <a:latin typeface="Arial" panose="020B0604020202020204" pitchFamily="34" charset="0"/>
                <a:ea typeface="游明朝" panose="02020400000000000000" pitchFamily="18" charset="-128"/>
                <a:sym typeface="Symbol" panose="05050102010706020507" pitchFamily="18" charset="2"/>
              </a:rPr>
              <a:t>để </a:t>
            </a:r>
            <a:r>
              <a:rPr lang="en-US" sz="2500">
                <a:solidFill>
                  <a:srgbClr val="000000"/>
                </a:solidFill>
                <a:effectLst/>
                <a:latin typeface="Arial" panose="020B0604020202020204" pitchFamily="34" charset="0"/>
                <a:ea typeface="游明朝" panose="02020400000000000000" pitchFamily="18" charset="-128"/>
              </a:rPr>
              <a:t>xác định vị trí của vật phải biết </a:t>
            </a:r>
            <a:r>
              <a:rPr lang="en-US" sz="2500" i="1">
                <a:solidFill>
                  <a:srgbClr val="002060"/>
                </a:solidFill>
                <a:effectLst/>
                <a:latin typeface="Arial" panose="020B0604020202020204" pitchFamily="34" charset="0"/>
                <a:ea typeface="游明朝" panose="02020400000000000000" pitchFamily="18" charset="-128"/>
              </a:rPr>
              <a:t>hướng của chuyển động</a:t>
            </a:r>
            <a:r>
              <a:rPr lang="en-US" sz="2500">
                <a:solidFill>
                  <a:srgbClr val="000000"/>
                </a:solidFill>
                <a:effectLst/>
                <a:latin typeface="Arial" panose="020B0604020202020204" pitchFamily="34" charset="0"/>
                <a:ea typeface="游明朝" panose="02020400000000000000" pitchFamily="18" charset="-128"/>
              </a:rPr>
              <a:t>. </a:t>
            </a:r>
            <a:endParaRPr lang="en-US" sz="2500">
              <a:solidFill>
                <a:srgbClr val="000000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/>
      <p:bldP spid="2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-76200" y="65599"/>
            <a:ext cx="8603569" cy="541686"/>
            <a:chOff x="74035" y="2231322"/>
            <a:chExt cx="8550261" cy="756153"/>
          </a:xfrm>
        </p:grpSpPr>
        <p:grpSp>
          <p:nvGrpSpPr>
            <p:cNvPr id="5" name="Group 70"/>
            <p:cNvGrpSpPr/>
            <p:nvPr/>
          </p:nvGrpSpPr>
          <p:grpSpPr bwMode="auto">
            <a:xfrm>
              <a:off x="330533" y="2267004"/>
              <a:ext cx="4514357" cy="708275"/>
              <a:chOff x="587624" y="3377549"/>
              <a:chExt cx="2324683" cy="1364238"/>
            </a:xfrm>
          </p:grpSpPr>
          <p:pic>
            <p:nvPicPr>
              <p:cNvPr id="8" name="Picture 8" descr="empty-green-rectangle"/>
              <p:cNvPicPr>
                <a:picLocks noChangeAspect="1" noChangeArrowheads="1"/>
              </p:cNvPicPr>
              <p:nvPr/>
            </p:nvPicPr>
            <p:blipFill>
              <a:blip r:embed="rId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7624" y="3377549"/>
                <a:ext cx="2324683" cy="13642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9" name="Picture 9" descr="green-top-faded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6200000">
                <a:off x="205129" y="3887447"/>
                <a:ext cx="1273934" cy="3960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6" name="TextBox 5"/>
            <p:cNvSpPr txBox="1"/>
            <p:nvPr/>
          </p:nvSpPr>
          <p:spPr bwMode="auto">
            <a:xfrm>
              <a:off x="74035" y="2267003"/>
              <a:ext cx="1501326" cy="68741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sz="260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chemeClr val="tx1"/>
                  </a:solidFill>
                  <a:effectLst>
                    <a:glow rad="101600">
                      <a:schemeClr val="accent4">
                        <a:satMod val="175000"/>
                        <a:alpha val="40000"/>
                      </a:schemeClr>
                    </a:glow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II</a:t>
              </a:r>
              <a:endParaRPr lang="en-US" sz="26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tx1"/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Rectangle 1026060"/>
            <p:cNvSpPr>
              <a:spLocks noChangeArrowheads="1"/>
            </p:cNvSpPr>
            <p:nvPr/>
          </p:nvSpPr>
          <p:spPr bwMode="auto">
            <a:xfrm>
              <a:off x="1209204" y="2231322"/>
              <a:ext cx="7415092" cy="756153"/>
            </a:xfrm>
            <a:prstGeom prst="rect">
              <a:avLst/>
            </a:prstGeom>
            <a:noFill/>
            <a:ln w="9525" algn="ctr">
              <a:noFill/>
              <a:miter lim="800000"/>
            </a:ln>
          </p:spPr>
          <p:txBody>
            <a:bodyPr wrap="square" lIns="109728" tIns="54864" rIns="109728" bIns="54864">
              <a:spAutoFit/>
            </a:bodyPr>
            <a:lstStyle>
              <a:lvl1pPr marL="287655" indent="-287655" defTabSz="1095375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1095375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1095375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1095375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1095375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defTabSz="1095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defTabSz="1095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defTabSz="1095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defTabSz="1095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indent="0" defTabSz="1095375">
                <a:buClr>
                  <a:schemeClr val="tx2"/>
                </a:buClr>
                <a:buSzPct val="95000"/>
                <a:defRPr/>
              </a:pPr>
              <a:r>
                <a:rPr lang="en-US" sz="2800" i="1">
                  <a:cs typeface="Arial" panose="020B0604020202020204" pitchFamily="34" charset="0"/>
                </a:rPr>
                <a:t>Độ dịch chuyển </a:t>
              </a:r>
              <a:endParaRPr lang="en-US" sz="2800" dirty="0">
                <a:cs typeface="Arial" panose="020B0604020202020204" pitchFamily="34" charset="0"/>
              </a:endParaRPr>
            </a:p>
          </p:txBody>
        </p:sp>
      </p:grpSp>
      <p:pic>
        <p:nvPicPr>
          <p:cNvPr id="15" name="Picture 5" descr="empty-blue-rectangl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46304"/>
            <a:ext cx="12192000" cy="1886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533400" y="834657"/>
            <a:ext cx="11235069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indent="-342900">
              <a:spcBef>
                <a:spcPts val="0"/>
              </a:spcBef>
              <a:buFont typeface="Wingdings" panose="05000000000000000000" pitchFamily="2" charset="2"/>
              <a:buChar char="v"/>
            </a:pPr>
            <a:r>
              <a:rPr lang="en-US" sz="250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Đại lượng vừa cho biết độ dài vừa cho biết hướng của sự thay đổi vị trí của vật gọi là </a:t>
            </a:r>
            <a:r>
              <a:rPr lang="en-US" sz="2500" b="1">
                <a:solidFill>
                  <a:srgbClr val="C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độ dịch chuyển</a:t>
            </a:r>
            <a:r>
              <a:rPr lang="en-US" sz="250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. </a:t>
            </a:r>
            <a:endParaRPr lang="en-US" sz="2500">
              <a:solidFill>
                <a:srgbClr val="000000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5943600" y="2625430"/>
            <a:ext cx="4453270" cy="3994107"/>
            <a:chOff x="3619500" y="2625456"/>
            <a:chExt cx="4305300" cy="4040358"/>
          </a:xfrm>
        </p:grpSpPr>
        <p:pic>
          <p:nvPicPr>
            <p:cNvPr id="18" name="Picture 17" descr="Calendar&#10;&#10;Description automatically generated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223" t="5555" r="5555" b="4074"/>
            <a:stretch>
              <a:fillRect/>
            </a:stretch>
          </p:blipFill>
          <p:spPr>
            <a:xfrm>
              <a:off x="3619500" y="2625456"/>
              <a:ext cx="4305300" cy="4040358"/>
            </a:xfrm>
            <a:prstGeom prst="rect">
              <a:avLst/>
            </a:prstGeom>
          </p:spPr>
        </p:pic>
        <p:pic>
          <p:nvPicPr>
            <p:cNvPr id="19" name="Picture 18" descr="A picture containing building, house, outdoor, white&#10;&#10;Description automatically generated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9779" b="89872" l="7500" r="97381">
                          <a14:foregroundMark x1="10952" y1="21886" x2="10952" y2="21886"/>
                          <a14:foregroundMark x1="8929" y1="18743" x2="8929" y2="18743"/>
                          <a14:foregroundMark x1="11429" y1="15483" x2="10476" y2="15600"/>
                          <a14:foregroundMark x1="47143" y1="45402" x2="47143" y2="45402"/>
                          <a14:foregroundMark x1="46905" y1="44237" x2="46905" y2="44237"/>
                          <a14:foregroundMark x1="10476" y1="21886" x2="10476" y2="21886"/>
                          <a14:foregroundMark x1="9881" y1="43190" x2="9881" y2="43190"/>
                          <a14:foregroundMark x1="10714" y1="27939" x2="10714" y2="27939"/>
                          <a14:foregroundMark x1="93095" y1="61583" x2="93095" y2="61583"/>
                          <a14:foregroundMark x1="12024" y1="18743" x2="12024" y2="18743"/>
                          <a14:foregroundMark x1="11190" y1="20256" x2="11190" y2="20256"/>
                          <a14:foregroundMark x1="11905" y1="24796" x2="11905" y2="24796"/>
                          <a14:foregroundMark x1="12857" y1="21769" x2="12857" y2="21769"/>
                          <a14:foregroundMark x1="7500" y1="72293" x2="7500" y2="72293"/>
                          <a14:foregroundMark x1="35000" y1="68335" x2="35000" y2="68335"/>
                          <a14:foregroundMark x1="35476" y1="78463" x2="35476" y2="78463"/>
                          <a14:foregroundMark x1="45357" y1="85099" x2="45357" y2="85099"/>
                          <a14:foregroundMark x1="24881" y1="84284" x2="24881" y2="84284"/>
                          <a14:foregroundMark x1="16786" y1="84866" x2="16786" y2="84866"/>
                          <a14:foregroundMark x1="9881" y1="84168" x2="11310" y2="83353"/>
                          <a14:foregroundMark x1="13214" y1="83353" x2="13214" y2="82887"/>
                          <a14:foregroundMark x1="41667" y1="82887" x2="41667" y2="82887"/>
                          <a14:foregroundMark x1="57381" y1="82421" x2="58810" y2="81839"/>
                          <a14:foregroundMark x1="66429" y1="82771" x2="68810" y2="83469"/>
                          <a14:foregroundMark x1="47143" y1="86729" x2="47143" y2="86729"/>
                          <a14:foregroundMark x1="38929" y1="85099" x2="38929" y2="85099"/>
                          <a14:foregroundMark x1="35119" y1="83120" x2="35119" y2="83120"/>
                          <a14:foregroundMark x1="97381" y1="63795" x2="97381" y2="63795"/>
                          <a14:foregroundMark x1="93571" y1="64494" x2="93571" y2="64494"/>
                          <a14:foregroundMark x1="96905" y1="64261" x2="96905" y2="64261"/>
                          <a14:foregroundMark x1="93571" y1="64843" x2="93571" y2="64843"/>
                          <a14:foregroundMark x1="91786" y1="64028" x2="93929" y2="63329"/>
                          <a14:foregroundMark x1="46667" y1="82654" x2="46667" y2="82654"/>
                          <a14:foregroundMark x1="34762" y1="84866" x2="35238" y2="84866"/>
                          <a14:foregroundMark x1="55476" y1="84400" x2="55476" y2="84400"/>
                          <a14:foregroundMark x1="78810" y1="83818" x2="78810" y2="83818"/>
                          <a14:foregroundMark x1="12381" y1="28056" x2="12381" y2="2805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418" t="9084" r="1476" b="12820"/>
            <a:stretch>
              <a:fillRect/>
            </a:stretch>
          </p:blipFill>
          <p:spPr>
            <a:xfrm>
              <a:off x="4648200" y="2787700"/>
              <a:ext cx="802544" cy="641300"/>
            </a:xfrm>
            <a:prstGeom prst="rect">
              <a:avLst/>
            </a:prstGeom>
          </p:spPr>
        </p:pic>
        <p:sp>
          <p:nvSpPr>
            <p:cNvPr id="20" name="Oval 19"/>
            <p:cNvSpPr/>
            <p:nvPr/>
          </p:nvSpPr>
          <p:spPr>
            <a:xfrm>
              <a:off x="6553200" y="3429000"/>
              <a:ext cx="546384" cy="381000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6210300" y="5067026"/>
              <a:ext cx="440296" cy="457200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196666" y="2932660"/>
            <a:ext cx="5293725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spcBef>
                <a:spcPts val="0"/>
              </a:spcBef>
            </a:pPr>
            <a:r>
              <a:rPr lang="en-US" sz="25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Độ</a:t>
            </a:r>
            <a:r>
              <a:rPr lang="en-US" sz="25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25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dịch</a:t>
            </a:r>
            <a:r>
              <a:rPr lang="en-US" sz="25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25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chuyển</a:t>
            </a:r>
            <a:r>
              <a:rPr lang="en-US" sz="25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25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của</a:t>
            </a:r>
            <a:r>
              <a:rPr lang="en-US" sz="25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ô </a:t>
            </a:r>
            <a:r>
              <a:rPr lang="en-US" sz="25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tô</a:t>
            </a:r>
            <a:r>
              <a:rPr lang="en-US" sz="25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25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trong</a:t>
            </a:r>
            <a:r>
              <a:rPr lang="en-US" sz="25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25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bài</a:t>
            </a:r>
            <a:r>
              <a:rPr lang="en-US" sz="25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25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toán</a:t>
            </a:r>
            <a:r>
              <a:rPr lang="en-US" sz="25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25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trên</a:t>
            </a:r>
            <a:r>
              <a:rPr lang="en-US" sz="25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25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là</a:t>
            </a:r>
            <a:r>
              <a:rPr lang="en-US" sz="25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: </a:t>
            </a:r>
            <a:r>
              <a:rPr lang="en-US" sz="2500" i="1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d</a:t>
            </a:r>
            <a:r>
              <a:rPr lang="en-US" sz="2500" i="1" baseline="-250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OB</a:t>
            </a:r>
            <a:r>
              <a:rPr lang="en-US" sz="2500" i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= 100 m (</a:t>
            </a:r>
            <a:r>
              <a:rPr lang="en-US" sz="2500" i="1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Bắc</a:t>
            </a:r>
            <a:r>
              <a:rPr lang="en-US" sz="2500" i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) </a:t>
            </a:r>
            <a:endParaRPr lang="en-US" sz="2500" dirty="0"/>
          </a:p>
        </p:txBody>
      </p:sp>
      <p:sp>
        <p:nvSpPr>
          <p:cNvPr id="26" name="TextBox 25"/>
          <p:cNvSpPr txBox="1"/>
          <p:nvPr/>
        </p:nvSpPr>
        <p:spPr>
          <a:xfrm>
            <a:off x="679142" y="4666022"/>
            <a:ext cx="3740458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>
              <a:spcBef>
                <a:spcPts val="0"/>
              </a:spcBef>
            </a:pPr>
            <a:r>
              <a:rPr lang="en-US" sz="2200" i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*Một đại lượng vừa cho biết độ lớn, vừa cho biết hướng như độ dịch chuyển gọi là đại lượng vectơ. </a:t>
            </a:r>
            <a:endParaRPr lang="en-US" sz="2200" i="1">
              <a:solidFill>
                <a:srgbClr val="000000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99431" y="1668215"/>
            <a:ext cx="11235069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indent="-342900">
              <a:spcBef>
                <a:spcPts val="0"/>
              </a:spcBef>
              <a:buFont typeface="Wingdings" panose="05000000000000000000" pitchFamily="2" charset="2"/>
              <a:buChar char="v"/>
            </a:pPr>
            <a:r>
              <a:rPr lang="en-US" sz="2500" b="1">
                <a:solidFill>
                  <a:srgbClr val="C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Độ dịch chuyển (kí hiệu </a:t>
            </a:r>
            <a:r>
              <a:rPr lang="en-US" sz="2500" b="1" i="1">
                <a:solidFill>
                  <a:srgbClr val="C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d</a:t>
            </a:r>
            <a:r>
              <a:rPr lang="en-US" sz="2500" b="1">
                <a:solidFill>
                  <a:srgbClr val="C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) </a:t>
            </a:r>
            <a:r>
              <a:rPr lang="en-US" sz="250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được biểu diễn bằng một mũi tên nối vị trí đầu và vị trí cuối của chuyển động, có độ dài tỉ lệ với độ lớn của độ dịch chuyển. </a:t>
            </a:r>
            <a:endParaRPr lang="en-US" sz="25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7465332" y="3731050"/>
            <a:ext cx="1059402" cy="1143266"/>
            <a:chOff x="1113331" y="2641639"/>
            <a:chExt cx="1210938" cy="2178919"/>
          </a:xfrm>
        </p:grpSpPr>
        <p:grpSp>
          <p:nvGrpSpPr>
            <p:cNvPr id="28" name="Group 27"/>
            <p:cNvGrpSpPr/>
            <p:nvPr/>
          </p:nvGrpSpPr>
          <p:grpSpPr>
            <a:xfrm>
              <a:off x="1812881" y="2974467"/>
              <a:ext cx="201999" cy="1425657"/>
              <a:chOff x="1812881" y="2974467"/>
              <a:chExt cx="201999" cy="1425657"/>
            </a:xfrm>
          </p:grpSpPr>
          <p:grpSp>
            <p:nvGrpSpPr>
              <p:cNvPr id="31" name="Group 30"/>
              <p:cNvGrpSpPr/>
              <p:nvPr/>
            </p:nvGrpSpPr>
            <p:grpSpPr>
              <a:xfrm>
                <a:off x="1824213" y="2974467"/>
                <a:ext cx="190667" cy="1425657"/>
                <a:chOff x="-571180" y="4968481"/>
                <a:chExt cx="272408" cy="1497671"/>
              </a:xfrm>
            </p:grpSpPr>
            <p:cxnSp>
              <p:nvCxnSpPr>
                <p:cNvPr id="42" name="Straight Connector 41"/>
                <p:cNvCxnSpPr/>
                <p:nvPr/>
              </p:nvCxnSpPr>
              <p:spPr>
                <a:xfrm>
                  <a:off x="-571180" y="5756422"/>
                  <a:ext cx="272408" cy="0"/>
                </a:xfrm>
                <a:prstGeom prst="line">
                  <a:avLst/>
                </a:prstGeom>
                <a:ln w="28575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Arrow Connector 38"/>
                <p:cNvCxnSpPr/>
                <p:nvPr/>
              </p:nvCxnSpPr>
              <p:spPr>
                <a:xfrm flipV="1">
                  <a:off x="-434977" y="4968481"/>
                  <a:ext cx="0" cy="1497671"/>
                </a:xfrm>
                <a:prstGeom prst="straightConnector1">
                  <a:avLst/>
                </a:prstGeom>
                <a:ln w="38100">
                  <a:solidFill>
                    <a:srgbClr val="7030A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7" name="Straight Connector 36"/>
              <p:cNvCxnSpPr/>
              <p:nvPr/>
            </p:nvCxnSpPr>
            <p:spPr>
              <a:xfrm>
                <a:off x="1812881" y="4400124"/>
                <a:ext cx="195208" cy="0"/>
              </a:xfrm>
              <a:prstGeom prst="line">
                <a:avLst/>
              </a:prstGeom>
              <a:ln w="28575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9" name="TextBox 28"/>
            <p:cNvSpPr txBox="1"/>
            <p:nvPr/>
          </p:nvSpPr>
          <p:spPr>
            <a:xfrm>
              <a:off x="1113331" y="2641639"/>
              <a:ext cx="1170856" cy="48996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500">
                  <a:solidFill>
                    <a:srgbClr val="7030A0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</a:rPr>
                <a:t>B</a:t>
              </a:r>
              <a:endParaRPr lang="en-US" sz="2500">
                <a:solidFill>
                  <a:srgbClr val="7030A0"/>
                </a:solidFill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437969" y="4266559"/>
              <a:ext cx="886300" cy="553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3000">
                  <a:solidFill>
                    <a:srgbClr val="7030A0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</a:rPr>
                <a:t>O</a:t>
              </a:r>
              <a:endParaRPr lang="en-US" sz="3000"/>
            </a:p>
          </p:txBody>
        </p:sp>
      </p:grpSp>
      <p:sp>
        <p:nvSpPr>
          <p:cNvPr id="49" name="TextBox 48"/>
          <p:cNvSpPr txBox="1"/>
          <p:nvPr/>
        </p:nvSpPr>
        <p:spPr>
          <a:xfrm>
            <a:off x="10514987" y="3913368"/>
            <a:ext cx="1379182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500" dirty="0" err="1">
                <a:solidFill>
                  <a:srgbClr val="7030A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Tỉ</a:t>
            </a:r>
            <a:r>
              <a:rPr lang="en-US" sz="2500" dirty="0">
                <a:solidFill>
                  <a:srgbClr val="7030A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2500" dirty="0" err="1">
                <a:solidFill>
                  <a:srgbClr val="7030A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xích</a:t>
            </a:r>
            <a:r>
              <a:rPr lang="en-US" sz="2500" dirty="0">
                <a:solidFill>
                  <a:srgbClr val="7030A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1 cm </a:t>
            </a:r>
            <a:r>
              <a:rPr lang="en-US" sz="2500" dirty="0" err="1">
                <a:solidFill>
                  <a:srgbClr val="7030A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ứng</a:t>
            </a:r>
            <a:r>
              <a:rPr lang="en-US" sz="2500" dirty="0">
                <a:solidFill>
                  <a:srgbClr val="7030A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2500" dirty="0" err="1">
                <a:solidFill>
                  <a:srgbClr val="7030A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với</a:t>
            </a:r>
            <a:r>
              <a:rPr lang="en-US" sz="2500" dirty="0">
                <a:solidFill>
                  <a:srgbClr val="7030A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50 m</a:t>
            </a:r>
            <a:endParaRPr lang="en-US" sz="2500" dirty="0">
              <a:solidFill>
                <a:srgbClr val="7030A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5" grpId="0"/>
      <p:bldP spid="26" grpId="0"/>
      <p:bldP spid="23" grpId="0"/>
      <p:bldP spid="49" grpId="0"/>
    </p:bldLst>
  </p:timing>
</p:sld>
</file>

<file path=ppt/tags/tag1.xml><?xml version="1.0" encoding="utf-8"?>
<p:tagLst xmlns:p="http://schemas.openxmlformats.org/presentationml/2006/main">
  <p:tag name="PRESENTER_SHAPETEXTINFO" val="&lt;ShapeTextInfo&gt;&lt;TableIndex row=&quot;-1&quot; col=&quot;-1&quot;&gt;&lt;linesCount val=&quot;1&quot;/&gt;&lt;lineCharCount val=&quot;29&quot;/&gt;&lt;/TableIndex&gt;&lt;/ShapeTextInfo&gt;"/>
</p:tagLst>
</file>

<file path=ppt/tags/tag2.xml><?xml version="1.0" encoding="utf-8"?>
<p:tagLst xmlns:p="http://schemas.openxmlformats.org/presentationml/2006/main">
  <p:tag name="PRESENTER_SHAPETEXTINFO" val="&lt;ShapeTextInfo&gt;&lt;TableIndex row=&quot;-1&quot; col=&quot;-1&quot;&gt;&lt;linesCount val=&quot;1&quot;/&gt;&lt;lineCharCount val=&quot;29&quot;/&gt;&lt;/TableIndex&gt;&lt;/ShapeTextInfo&gt;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6691</Words>
  <Application>WPS Presentation</Application>
  <PresentationFormat>Custom</PresentationFormat>
  <Paragraphs>488</Paragraphs>
  <Slides>21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38" baseType="lpstr">
      <vt:lpstr>Arial</vt:lpstr>
      <vt:lpstr>SimSun</vt:lpstr>
      <vt:lpstr>Wingdings</vt:lpstr>
      <vt:lpstr>Times New Roman</vt:lpstr>
      <vt:lpstr>VNI-Times</vt:lpstr>
      <vt:lpstr>MS PGothic</vt:lpstr>
      <vt:lpstr>游明朝</vt:lpstr>
      <vt:lpstr>Yu Gothic UI Semilight</vt:lpstr>
      <vt:lpstr>Symbol</vt:lpstr>
      <vt:lpstr>Segoe Print</vt:lpstr>
      <vt:lpstr>Calibri</vt:lpstr>
      <vt:lpstr>Microsoft YaHei</vt:lpstr>
      <vt:lpstr>Arial Unicode MS</vt:lpstr>
      <vt:lpstr>Calibri Light</vt:lpstr>
      <vt:lpstr>Cambria Math</vt:lpstr>
      <vt:lpstr>Cambria Math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HOME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Viet Chung</cp:lastModifiedBy>
  <cp:revision>273</cp:revision>
  <dcterms:created xsi:type="dcterms:W3CDTF">2007-10-27T08:09:00Z</dcterms:created>
  <dcterms:modified xsi:type="dcterms:W3CDTF">2025-09-06T22:46:57Z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36D89CC93AC949C59FD05B5991A582B6_12</vt:lpwstr>
  </property>
  <property fmtid="{D5CDD505-2E9C-101B-9397-08002B2CF9AE}" pid="3" name="KSOProductBuildVer">
    <vt:lpwstr>1033-12.2.0.22549</vt:lpwstr>
  </property>
</Properties>
</file>